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58" r:id="rId4"/>
    <p:sldId id="260" r:id="rId5"/>
    <p:sldId id="275" r:id="rId6"/>
    <p:sldId id="279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4AAD-08E4-46FD-94C4-A01985FBBFD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0690-0C4E-416A-829E-A3B1B6C1E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4925" y="2484005"/>
            <a:ext cx="7309715" cy="238760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Vladimir Script" panose="03050402040407070305" pitchFamily="66" charset="0"/>
              </a:rPr>
              <a:t>«</a:t>
            </a:r>
            <a:r>
              <a:rPr lang="ru-RU" sz="4400">
                <a:latin typeface="Vladimir Script" panose="03050402040407070305" pitchFamily="66" charset="0"/>
              </a:rPr>
              <a:t>Педагогтардың</a:t>
            </a:r>
            <a:r>
              <a:rPr lang="ru-RU" sz="4400" dirty="0">
                <a:latin typeface="Vladimir Script" panose="03050402040407070305" pitchFamily="66" charset="0"/>
              </a:rPr>
              <a:t> </a:t>
            </a:r>
            <a:r>
              <a:rPr lang="ru-RU" sz="4400" dirty="0" err="1">
                <a:latin typeface="Vladimir Script" panose="03050402040407070305" pitchFamily="66" charset="0"/>
              </a:rPr>
              <a:t>құқықтарын</a:t>
            </a:r>
            <a:r>
              <a:rPr lang="ru-RU" sz="4400" dirty="0">
                <a:latin typeface="Vladimir Script" panose="03050402040407070305" pitchFamily="66" charset="0"/>
              </a:rPr>
              <a:t>  </a:t>
            </a:r>
            <a:r>
              <a:rPr lang="ru-RU" sz="4400" dirty="0" err="1">
                <a:latin typeface="Vladimir Script" panose="03050402040407070305" pitchFamily="66" charset="0"/>
              </a:rPr>
              <a:t>қорғау</a:t>
            </a:r>
            <a:r>
              <a:rPr lang="ru-RU" sz="4400" dirty="0">
                <a:latin typeface="Vladimir Script" panose="03050402040407070305" pitchFamily="66" charset="0"/>
              </a:rPr>
              <a:t> </a:t>
            </a:r>
            <a:r>
              <a:rPr lang="ru-RU" sz="4400" dirty="0" err="1">
                <a:latin typeface="Vladimir Script" panose="03050402040407070305" pitchFamily="66" charset="0"/>
              </a:rPr>
              <a:t>және</a:t>
            </a:r>
            <a:r>
              <a:rPr lang="ru-RU" sz="4400" dirty="0">
                <a:latin typeface="Vladimir Script" panose="03050402040407070305" pitchFamily="66" charset="0"/>
              </a:rPr>
              <a:t> </a:t>
            </a:r>
            <a:r>
              <a:rPr lang="ru-RU" sz="4400" dirty="0" err="1">
                <a:latin typeface="Vladimir Script" panose="03050402040407070305" pitchFamily="66" charset="0"/>
              </a:rPr>
              <a:t>кәсіби</a:t>
            </a:r>
            <a:r>
              <a:rPr lang="ru-RU" sz="4400" dirty="0">
                <a:latin typeface="Vladimir Script" panose="03050402040407070305" pitchFamily="66" charset="0"/>
              </a:rPr>
              <a:t> </a:t>
            </a:r>
            <a:r>
              <a:rPr lang="ru-RU" sz="4400" dirty="0" err="1">
                <a:latin typeface="Vladimir Script" panose="03050402040407070305" pitchFamily="66" charset="0"/>
              </a:rPr>
              <a:t>шеберлігін</a:t>
            </a:r>
            <a:r>
              <a:rPr lang="ru-RU" sz="4400" dirty="0">
                <a:latin typeface="Vladimir Script" panose="03050402040407070305" pitchFamily="66" charset="0"/>
              </a:rPr>
              <a:t> </a:t>
            </a:r>
            <a:r>
              <a:rPr lang="ru-RU" sz="4400" dirty="0" err="1">
                <a:latin typeface="Vladimir Script" panose="03050402040407070305" pitchFamily="66" charset="0"/>
              </a:rPr>
              <a:t>үздіксіз</a:t>
            </a:r>
            <a:r>
              <a:rPr lang="ru-RU" sz="4400" dirty="0">
                <a:latin typeface="Vladimir Script" panose="03050402040407070305" pitchFamily="66" charset="0"/>
              </a:rPr>
              <a:t> </a:t>
            </a:r>
            <a:r>
              <a:rPr lang="ru-RU" sz="4400" dirty="0" err="1">
                <a:latin typeface="Vladimir Script" panose="03050402040407070305" pitchFamily="66" charset="0"/>
              </a:rPr>
              <a:t>жетілдіру</a:t>
            </a:r>
            <a:r>
              <a:rPr lang="ru-RU" sz="4400" dirty="0">
                <a:latin typeface="Vladimir Script" panose="03050402040407070305" pitchFamily="66" charset="0"/>
              </a:rPr>
              <a:t>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77B2F1-D3A5-6134-6E7F-F475F11D63AE}"/>
              </a:ext>
            </a:extLst>
          </p:cNvPr>
          <p:cNvSpPr txBox="1"/>
          <p:nvPr/>
        </p:nvSpPr>
        <p:spPr>
          <a:xfrm>
            <a:off x="1085849" y="3778249"/>
            <a:ext cx="10020300" cy="265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Құрметті әріптестер!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таңда педагог еңбегі – еліміздің ертеңін айқындайтын басты күш. Мұғалімнің құқығын қорғау, оның кәсіби шеберлігін үздіксіз жетілдіру – білім сапасын арттырудың негізгі кепілі. Өйткені ұстаз – жас ұрпақтың жүрегіне нұр құйып, болашаққа жол сілтейтін тұлға. Мұғалімнің әлеуметтік жағдайы, кәсіби дамуы, құқықтық тұрғыда қорғалуы тікелей оның жұмыс сапасына әсер етеді. Сондықтан бұл тақырыптың өзектілігі – қоғам дамуы мен мемлекет өркендеуінің маңызды тетігі болып табылады.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ілім берудегі заманауи инновациялық технологиялар - Baikau.kz - Ақберен  республикалық танымдық-шығармашылық журналы">
            <a:extLst>
              <a:ext uri="{FF2B5EF4-FFF2-40B4-BE49-F238E27FC236}">
                <a16:creationId xmlns:a16="http://schemas.microsoft.com/office/drawing/2014/main" id="{738CE1B8-CF4F-BD87-22FB-6C73523F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238124"/>
            <a:ext cx="8029575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9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PA-2042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C7A4DFF-9AEC-0328-3A8B-46C401463FF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46032" y="1737735"/>
            <a:ext cx="7472868" cy="4044572"/>
            <a:chOff x="4046032" y="1609914"/>
            <a:chExt cx="7472868" cy="4044572"/>
          </a:xfrm>
        </p:grpSpPr>
        <p:grpSp>
          <p:nvGrpSpPr>
            <p:cNvPr id="28" name="ï$ľîḑe">
              <a:extLst>
                <a:ext uri="{FF2B5EF4-FFF2-40B4-BE49-F238E27FC236}">
                  <a16:creationId xmlns:a16="http://schemas.microsoft.com/office/drawing/2014/main" id="{2D9C9D98-C3E2-1B4E-27D2-0CD44B92F94B}"/>
                </a:ext>
              </a:extLst>
            </p:cNvPr>
            <p:cNvGrpSpPr/>
            <p:nvPr/>
          </p:nvGrpSpPr>
          <p:grpSpPr>
            <a:xfrm>
              <a:off x="4046032" y="1609914"/>
              <a:ext cx="4087236" cy="4044572"/>
              <a:chOff x="4046032" y="1609914"/>
              <a:chExt cx="4087236" cy="4044572"/>
            </a:xfrm>
          </p:grpSpPr>
          <p:sp>
            <p:nvSpPr>
              <p:cNvPr id="39" name="PA-ïśļídé">
                <a:extLst>
                  <a:ext uri="{FF2B5EF4-FFF2-40B4-BE49-F238E27FC236}">
                    <a16:creationId xmlns:a16="http://schemas.microsoft.com/office/drawing/2014/main" id="{2210F9FF-CCF5-F944-C982-E923CBD24BA7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445370" y="1609914"/>
                <a:ext cx="2658837" cy="2732219"/>
              </a:xfrm>
              <a:custGeom>
                <a:avLst/>
                <a:gdLst>
                  <a:gd name="T0" fmla="*/ 547 w 1071"/>
                  <a:gd name="T1" fmla="*/ 0 h 1101"/>
                  <a:gd name="T2" fmla="*/ 0 w 1071"/>
                  <a:gd name="T3" fmla="*/ 547 h 1101"/>
                  <a:gd name="T4" fmla="*/ 263 w 1071"/>
                  <a:gd name="T5" fmla="*/ 1015 h 1101"/>
                  <a:gd name="T6" fmla="*/ 213 w 1071"/>
                  <a:gd name="T7" fmla="*/ 1101 h 1101"/>
                  <a:gd name="T8" fmla="*/ 604 w 1071"/>
                  <a:gd name="T9" fmla="*/ 1101 h 1101"/>
                  <a:gd name="T10" fmla="*/ 409 w 1071"/>
                  <a:gd name="T11" fmla="*/ 762 h 1101"/>
                  <a:gd name="T12" fmla="*/ 359 w 1071"/>
                  <a:gd name="T13" fmla="*/ 847 h 1101"/>
                  <a:gd name="T14" fmla="*/ 193 w 1071"/>
                  <a:gd name="T15" fmla="*/ 547 h 1101"/>
                  <a:gd name="T16" fmla="*/ 547 w 1071"/>
                  <a:gd name="T17" fmla="*/ 194 h 1101"/>
                  <a:gd name="T18" fmla="*/ 859 w 1071"/>
                  <a:gd name="T19" fmla="*/ 381 h 1101"/>
                  <a:gd name="T20" fmla="*/ 938 w 1071"/>
                  <a:gd name="T21" fmla="*/ 375 h 1101"/>
                  <a:gd name="T22" fmla="*/ 1071 w 1071"/>
                  <a:gd name="T23" fmla="*/ 390 h 1101"/>
                  <a:gd name="T24" fmla="*/ 547 w 1071"/>
                  <a:gd name="T25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1" h="1101">
                    <a:moveTo>
                      <a:pt x="547" y="0"/>
                    </a:moveTo>
                    <a:cubicBezTo>
                      <a:pt x="245" y="0"/>
                      <a:pt x="0" y="245"/>
                      <a:pt x="0" y="547"/>
                    </a:cubicBezTo>
                    <a:cubicBezTo>
                      <a:pt x="0" y="745"/>
                      <a:pt x="105" y="919"/>
                      <a:pt x="263" y="1015"/>
                    </a:cubicBezTo>
                    <a:cubicBezTo>
                      <a:pt x="213" y="1101"/>
                      <a:pt x="213" y="1101"/>
                      <a:pt x="213" y="1101"/>
                    </a:cubicBezTo>
                    <a:cubicBezTo>
                      <a:pt x="604" y="1101"/>
                      <a:pt x="604" y="1101"/>
                      <a:pt x="604" y="1101"/>
                    </a:cubicBezTo>
                    <a:cubicBezTo>
                      <a:pt x="409" y="762"/>
                      <a:pt x="409" y="762"/>
                      <a:pt x="409" y="762"/>
                    </a:cubicBezTo>
                    <a:cubicBezTo>
                      <a:pt x="359" y="847"/>
                      <a:pt x="359" y="847"/>
                      <a:pt x="359" y="847"/>
                    </a:cubicBezTo>
                    <a:cubicBezTo>
                      <a:pt x="260" y="785"/>
                      <a:pt x="193" y="674"/>
                      <a:pt x="193" y="547"/>
                    </a:cubicBezTo>
                    <a:cubicBezTo>
                      <a:pt x="193" y="352"/>
                      <a:pt x="352" y="194"/>
                      <a:pt x="547" y="194"/>
                    </a:cubicBezTo>
                    <a:cubicBezTo>
                      <a:pt x="682" y="194"/>
                      <a:pt x="799" y="269"/>
                      <a:pt x="859" y="381"/>
                    </a:cubicBezTo>
                    <a:cubicBezTo>
                      <a:pt x="885" y="377"/>
                      <a:pt x="911" y="375"/>
                      <a:pt x="938" y="375"/>
                    </a:cubicBezTo>
                    <a:cubicBezTo>
                      <a:pt x="984" y="375"/>
                      <a:pt x="1029" y="380"/>
                      <a:pt x="1071" y="390"/>
                    </a:cubicBezTo>
                    <a:cubicBezTo>
                      <a:pt x="1004" y="165"/>
                      <a:pt x="795" y="0"/>
                      <a:pt x="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PA-îṧḻíḑe">
                <a:extLst>
                  <a:ext uri="{FF2B5EF4-FFF2-40B4-BE49-F238E27FC236}">
                    <a16:creationId xmlns:a16="http://schemas.microsoft.com/office/drawing/2014/main" id="{AE541EAB-A1E1-A597-4AB8-C7119F23754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5488084" y="2604844"/>
                <a:ext cx="2645184" cy="2750991"/>
              </a:xfrm>
              <a:custGeom>
                <a:avLst/>
                <a:gdLst>
                  <a:gd name="T0" fmla="*/ 518 w 1065"/>
                  <a:gd name="T1" fmla="*/ 14 h 1108"/>
                  <a:gd name="T2" fmla="*/ 245 w 1065"/>
                  <a:gd name="T3" fmla="*/ 87 h 1108"/>
                  <a:gd name="T4" fmla="*/ 195 w 1065"/>
                  <a:gd name="T5" fmla="*/ 0 h 1108"/>
                  <a:gd name="T6" fmla="*/ 0 w 1065"/>
                  <a:gd name="T7" fmla="*/ 339 h 1108"/>
                  <a:gd name="T8" fmla="*/ 391 w 1065"/>
                  <a:gd name="T9" fmla="*/ 339 h 1108"/>
                  <a:gd name="T10" fmla="*/ 342 w 1065"/>
                  <a:gd name="T11" fmla="*/ 254 h 1108"/>
                  <a:gd name="T12" fmla="*/ 518 w 1065"/>
                  <a:gd name="T13" fmla="*/ 208 h 1108"/>
                  <a:gd name="T14" fmla="*/ 872 w 1065"/>
                  <a:gd name="T15" fmla="*/ 561 h 1108"/>
                  <a:gd name="T16" fmla="*/ 518 w 1065"/>
                  <a:gd name="T17" fmla="*/ 915 h 1108"/>
                  <a:gd name="T18" fmla="*/ 505 w 1065"/>
                  <a:gd name="T19" fmla="*/ 915 h 1108"/>
                  <a:gd name="T20" fmla="*/ 385 w 1065"/>
                  <a:gd name="T21" fmla="*/ 1092 h 1108"/>
                  <a:gd name="T22" fmla="*/ 518 w 1065"/>
                  <a:gd name="T23" fmla="*/ 1108 h 1108"/>
                  <a:gd name="T24" fmla="*/ 1065 w 1065"/>
                  <a:gd name="T25" fmla="*/ 561 h 1108"/>
                  <a:gd name="T26" fmla="*/ 518 w 1065"/>
                  <a:gd name="T27" fmla="*/ 14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5" h="1108">
                    <a:moveTo>
                      <a:pt x="518" y="14"/>
                    </a:moveTo>
                    <a:cubicBezTo>
                      <a:pt x="419" y="14"/>
                      <a:pt x="326" y="41"/>
                      <a:pt x="245" y="87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391" y="339"/>
                      <a:pt x="391" y="339"/>
                      <a:pt x="391" y="339"/>
                    </a:cubicBezTo>
                    <a:cubicBezTo>
                      <a:pt x="342" y="254"/>
                      <a:pt x="342" y="254"/>
                      <a:pt x="342" y="254"/>
                    </a:cubicBezTo>
                    <a:cubicBezTo>
                      <a:pt x="394" y="225"/>
                      <a:pt x="454" y="208"/>
                      <a:pt x="518" y="208"/>
                    </a:cubicBezTo>
                    <a:cubicBezTo>
                      <a:pt x="713" y="208"/>
                      <a:pt x="872" y="366"/>
                      <a:pt x="872" y="561"/>
                    </a:cubicBezTo>
                    <a:cubicBezTo>
                      <a:pt x="872" y="757"/>
                      <a:pt x="713" y="915"/>
                      <a:pt x="518" y="915"/>
                    </a:cubicBezTo>
                    <a:cubicBezTo>
                      <a:pt x="514" y="915"/>
                      <a:pt x="509" y="915"/>
                      <a:pt x="505" y="915"/>
                    </a:cubicBezTo>
                    <a:cubicBezTo>
                      <a:pt x="476" y="981"/>
                      <a:pt x="435" y="1041"/>
                      <a:pt x="385" y="1092"/>
                    </a:cubicBezTo>
                    <a:cubicBezTo>
                      <a:pt x="428" y="1103"/>
                      <a:pt x="472" y="1108"/>
                      <a:pt x="518" y="1108"/>
                    </a:cubicBezTo>
                    <a:cubicBezTo>
                      <a:pt x="820" y="1108"/>
                      <a:pt x="1065" y="863"/>
                      <a:pt x="1065" y="561"/>
                    </a:cubicBezTo>
                    <a:cubicBezTo>
                      <a:pt x="1065" y="259"/>
                      <a:pt x="820" y="14"/>
                      <a:pt x="51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PA-iS1îḓè">
                <a:extLst>
                  <a:ext uri="{FF2B5EF4-FFF2-40B4-BE49-F238E27FC236}">
                    <a16:creationId xmlns:a16="http://schemas.microsoft.com/office/drawing/2014/main" id="{689FABE7-61A8-2F0D-8B53-78B6F720B8AA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4046032" y="3376214"/>
                <a:ext cx="2938715" cy="2278272"/>
              </a:xfrm>
              <a:custGeom>
                <a:avLst/>
                <a:gdLst>
                  <a:gd name="T0" fmla="*/ 1184 w 1184"/>
                  <a:gd name="T1" fmla="*/ 388 h 917"/>
                  <a:gd name="T2" fmla="*/ 988 w 1184"/>
                  <a:gd name="T3" fmla="*/ 49 h 917"/>
                  <a:gd name="T4" fmla="*/ 793 w 1184"/>
                  <a:gd name="T5" fmla="*/ 388 h 917"/>
                  <a:gd name="T6" fmla="*/ 900 w 1184"/>
                  <a:gd name="T7" fmla="*/ 388 h 917"/>
                  <a:gd name="T8" fmla="*/ 547 w 1184"/>
                  <a:gd name="T9" fmla="*/ 724 h 917"/>
                  <a:gd name="T10" fmla="*/ 193 w 1184"/>
                  <a:gd name="T11" fmla="*/ 370 h 917"/>
                  <a:gd name="T12" fmla="*/ 242 w 1184"/>
                  <a:gd name="T13" fmla="*/ 192 h 917"/>
                  <a:gd name="T14" fmla="*/ 145 w 1184"/>
                  <a:gd name="T15" fmla="*/ 0 h 917"/>
                  <a:gd name="T16" fmla="*/ 0 w 1184"/>
                  <a:gd name="T17" fmla="*/ 370 h 917"/>
                  <a:gd name="T18" fmla="*/ 547 w 1184"/>
                  <a:gd name="T19" fmla="*/ 917 h 917"/>
                  <a:gd name="T20" fmla="*/ 1094 w 1184"/>
                  <a:gd name="T21" fmla="*/ 388 h 917"/>
                  <a:gd name="T22" fmla="*/ 1184 w 1184"/>
                  <a:gd name="T23" fmla="*/ 38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4" h="917">
                    <a:moveTo>
                      <a:pt x="1184" y="388"/>
                    </a:moveTo>
                    <a:cubicBezTo>
                      <a:pt x="988" y="49"/>
                      <a:pt x="988" y="49"/>
                      <a:pt x="988" y="49"/>
                    </a:cubicBezTo>
                    <a:cubicBezTo>
                      <a:pt x="793" y="388"/>
                      <a:pt x="793" y="388"/>
                      <a:pt x="793" y="388"/>
                    </a:cubicBezTo>
                    <a:cubicBezTo>
                      <a:pt x="900" y="388"/>
                      <a:pt x="900" y="388"/>
                      <a:pt x="900" y="388"/>
                    </a:cubicBezTo>
                    <a:cubicBezTo>
                      <a:pt x="891" y="575"/>
                      <a:pt x="737" y="724"/>
                      <a:pt x="547" y="724"/>
                    </a:cubicBezTo>
                    <a:cubicBezTo>
                      <a:pt x="352" y="724"/>
                      <a:pt x="193" y="566"/>
                      <a:pt x="193" y="370"/>
                    </a:cubicBezTo>
                    <a:cubicBezTo>
                      <a:pt x="193" y="305"/>
                      <a:pt x="211" y="244"/>
                      <a:pt x="242" y="192"/>
                    </a:cubicBezTo>
                    <a:cubicBezTo>
                      <a:pt x="198" y="134"/>
                      <a:pt x="165" y="69"/>
                      <a:pt x="145" y="0"/>
                    </a:cubicBezTo>
                    <a:cubicBezTo>
                      <a:pt x="55" y="97"/>
                      <a:pt x="0" y="227"/>
                      <a:pt x="0" y="370"/>
                    </a:cubicBezTo>
                    <a:cubicBezTo>
                      <a:pt x="0" y="672"/>
                      <a:pt x="245" y="917"/>
                      <a:pt x="547" y="917"/>
                    </a:cubicBezTo>
                    <a:cubicBezTo>
                      <a:pt x="843" y="917"/>
                      <a:pt x="1085" y="682"/>
                      <a:pt x="1094" y="388"/>
                    </a:cubicBezTo>
                    <a:lnTo>
                      <a:pt x="1184" y="388"/>
                    </a:lnTo>
                    <a:close/>
                  </a:path>
                </a:pathLst>
              </a:custGeom>
              <a:solidFill>
                <a:srgbClr val="401E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PA-ïṡ1ïḑé">
                <a:extLst>
                  <a:ext uri="{FF2B5EF4-FFF2-40B4-BE49-F238E27FC236}">
                    <a16:creationId xmlns:a16="http://schemas.microsoft.com/office/drawing/2014/main" id="{8D457707-1162-DDAC-C8AE-4E816E4872A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395728" y="1675218"/>
                <a:ext cx="371699" cy="386420"/>
              </a:xfrm>
              <a:custGeom>
                <a:avLst/>
                <a:gdLst>
                  <a:gd name="connsiteX0" fmla="*/ 466115 w 584423"/>
                  <a:gd name="connsiteY0" fmla="*/ 268189 h 607568"/>
                  <a:gd name="connsiteX1" fmla="*/ 479022 w 584423"/>
                  <a:gd name="connsiteY1" fmla="*/ 270337 h 607568"/>
                  <a:gd name="connsiteX2" fmla="*/ 502991 w 584423"/>
                  <a:gd name="connsiteY2" fmla="*/ 288288 h 607568"/>
                  <a:gd name="connsiteX3" fmla="*/ 527113 w 584423"/>
                  <a:gd name="connsiteY3" fmla="*/ 270337 h 607568"/>
                  <a:gd name="connsiteX4" fmla="*/ 539866 w 584423"/>
                  <a:gd name="connsiteY4" fmla="*/ 268189 h 607568"/>
                  <a:gd name="connsiteX5" fmla="*/ 552004 w 584423"/>
                  <a:gd name="connsiteY5" fmla="*/ 271871 h 607568"/>
                  <a:gd name="connsiteX6" fmla="*/ 584423 w 584423"/>
                  <a:gd name="connsiteY6" fmla="*/ 316826 h 607568"/>
                  <a:gd name="connsiteX7" fmla="*/ 584423 w 584423"/>
                  <a:gd name="connsiteY7" fmla="*/ 389092 h 607568"/>
                  <a:gd name="connsiteX8" fmla="*/ 582118 w 584423"/>
                  <a:gd name="connsiteY8" fmla="*/ 396917 h 607568"/>
                  <a:gd name="connsiteX9" fmla="*/ 557842 w 584423"/>
                  <a:gd name="connsiteY9" fmla="*/ 433894 h 607568"/>
                  <a:gd name="connsiteX10" fmla="*/ 557842 w 584423"/>
                  <a:gd name="connsiteY10" fmla="*/ 530708 h 607568"/>
                  <a:gd name="connsiteX11" fmla="*/ 543553 w 584423"/>
                  <a:gd name="connsiteY11" fmla="*/ 544977 h 607568"/>
                  <a:gd name="connsiteX12" fmla="*/ 462428 w 584423"/>
                  <a:gd name="connsiteY12" fmla="*/ 544977 h 607568"/>
                  <a:gd name="connsiteX13" fmla="*/ 448139 w 584423"/>
                  <a:gd name="connsiteY13" fmla="*/ 530708 h 607568"/>
                  <a:gd name="connsiteX14" fmla="*/ 448139 w 584423"/>
                  <a:gd name="connsiteY14" fmla="*/ 433894 h 607568"/>
                  <a:gd name="connsiteX15" fmla="*/ 423863 w 584423"/>
                  <a:gd name="connsiteY15" fmla="*/ 396917 h 607568"/>
                  <a:gd name="connsiteX16" fmla="*/ 421558 w 584423"/>
                  <a:gd name="connsiteY16" fmla="*/ 389092 h 607568"/>
                  <a:gd name="connsiteX17" fmla="*/ 421558 w 584423"/>
                  <a:gd name="connsiteY17" fmla="*/ 316826 h 607568"/>
                  <a:gd name="connsiteX18" fmla="*/ 453977 w 584423"/>
                  <a:gd name="connsiteY18" fmla="*/ 271871 h 607568"/>
                  <a:gd name="connsiteX19" fmla="*/ 466115 w 584423"/>
                  <a:gd name="connsiteY19" fmla="*/ 268189 h 607568"/>
                  <a:gd name="connsiteX20" fmla="*/ 44557 w 584423"/>
                  <a:gd name="connsiteY20" fmla="*/ 268189 h 607568"/>
                  <a:gd name="connsiteX21" fmla="*/ 57310 w 584423"/>
                  <a:gd name="connsiteY21" fmla="*/ 270337 h 607568"/>
                  <a:gd name="connsiteX22" fmla="*/ 81432 w 584423"/>
                  <a:gd name="connsiteY22" fmla="*/ 288288 h 607568"/>
                  <a:gd name="connsiteX23" fmla="*/ 105401 w 584423"/>
                  <a:gd name="connsiteY23" fmla="*/ 270337 h 607568"/>
                  <a:gd name="connsiteX24" fmla="*/ 118308 w 584423"/>
                  <a:gd name="connsiteY24" fmla="*/ 268189 h 607568"/>
                  <a:gd name="connsiteX25" fmla="*/ 130446 w 584423"/>
                  <a:gd name="connsiteY25" fmla="*/ 271871 h 607568"/>
                  <a:gd name="connsiteX26" fmla="*/ 162865 w 584423"/>
                  <a:gd name="connsiteY26" fmla="*/ 316826 h 607568"/>
                  <a:gd name="connsiteX27" fmla="*/ 162865 w 584423"/>
                  <a:gd name="connsiteY27" fmla="*/ 389092 h 607568"/>
                  <a:gd name="connsiteX28" fmla="*/ 160560 w 584423"/>
                  <a:gd name="connsiteY28" fmla="*/ 396917 h 607568"/>
                  <a:gd name="connsiteX29" fmla="*/ 136284 w 584423"/>
                  <a:gd name="connsiteY29" fmla="*/ 433894 h 607568"/>
                  <a:gd name="connsiteX30" fmla="*/ 136284 w 584423"/>
                  <a:gd name="connsiteY30" fmla="*/ 530708 h 607568"/>
                  <a:gd name="connsiteX31" fmla="*/ 121995 w 584423"/>
                  <a:gd name="connsiteY31" fmla="*/ 544977 h 607568"/>
                  <a:gd name="connsiteX32" fmla="*/ 40870 w 584423"/>
                  <a:gd name="connsiteY32" fmla="*/ 544977 h 607568"/>
                  <a:gd name="connsiteX33" fmla="*/ 26581 w 584423"/>
                  <a:gd name="connsiteY33" fmla="*/ 530708 h 607568"/>
                  <a:gd name="connsiteX34" fmla="*/ 26581 w 584423"/>
                  <a:gd name="connsiteY34" fmla="*/ 433894 h 607568"/>
                  <a:gd name="connsiteX35" fmla="*/ 2305 w 584423"/>
                  <a:gd name="connsiteY35" fmla="*/ 396917 h 607568"/>
                  <a:gd name="connsiteX36" fmla="*/ 0 w 584423"/>
                  <a:gd name="connsiteY36" fmla="*/ 389092 h 607568"/>
                  <a:gd name="connsiteX37" fmla="*/ 0 w 584423"/>
                  <a:gd name="connsiteY37" fmla="*/ 316826 h 607568"/>
                  <a:gd name="connsiteX38" fmla="*/ 32419 w 584423"/>
                  <a:gd name="connsiteY38" fmla="*/ 271871 h 607568"/>
                  <a:gd name="connsiteX39" fmla="*/ 44557 w 584423"/>
                  <a:gd name="connsiteY39" fmla="*/ 268189 h 607568"/>
                  <a:gd name="connsiteX40" fmla="*/ 283757 w 584423"/>
                  <a:gd name="connsiteY40" fmla="*/ 227644 h 607568"/>
                  <a:gd name="connsiteX41" fmla="*/ 300667 w 584423"/>
                  <a:gd name="connsiteY41" fmla="*/ 227644 h 607568"/>
                  <a:gd name="connsiteX42" fmla="*/ 306663 w 584423"/>
                  <a:gd name="connsiteY42" fmla="*/ 230253 h 607568"/>
                  <a:gd name="connsiteX43" fmla="*/ 307739 w 584423"/>
                  <a:gd name="connsiteY43" fmla="*/ 239459 h 607568"/>
                  <a:gd name="connsiteX44" fmla="*/ 298669 w 584423"/>
                  <a:gd name="connsiteY44" fmla="*/ 252962 h 607568"/>
                  <a:gd name="connsiteX45" fmla="*/ 302973 w 584423"/>
                  <a:gd name="connsiteY45" fmla="*/ 288561 h 607568"/>
                  <a:gd name="connsiteX46" fmla="*/ 294672 w 584423"/>
                  <a:gd name="connsiteY46" fmla="*/ 310810 h 607568"/>
                  <a:gd name="connsiteX47" fmla="*/ 289752 w 584423"/>
                  <a:gd name="connsiteY47" fmla="*/ 310810 h 607568"/>
                  <a:gd name="connsiteX48" fmla="*/ 281451 w 584423"/>
                  <a:gd name="connsiteY48" fmla="*/ 288561 h 607568"/>
                  <a:gd name="connsiteX49" fmla="*/ 285755 w 584423"/>
                  <a:gd name="connsiteY49" fmla="*/ 252962 h 607568"/>
                  <a:gd name="connsiteX50" fmla="*/ 276685 w 584423"/>
                  <a:gd name="connsiteY50" fmla="*/ 239459 h 607568"/>
                  <a:gd name="connsiteX51" fmla="*/ 277761 w 584423"/>
                  <a:gd name="connsiteY51" fmla="*/ 230253 h 607568"/>
                  <a:gd name="connsiteX52" fmla="*/ 283757 w 584423"/>
                  <a:gd name="connsiteY52" fmla="*/ 227644 h 607568"/>
                  <a:gd name="connsiteX53" fmla="*/ 243694 w 584423"/>
                  <a:gd name="connsiteY53" fmla="*/ 226776 h 607568"/>
                  <a:gd name="connsiteX54" fmla="*/ 248918 w 584423"/>
                  <a:gd name="connsiteY54" fmla="*/ 230304 h 607568"/>
                  <a:gd name="connsiteX55" fmla="*/ 285947 w 584423"/>
                  <a:gd name="connsiteY55" fmla="*/ 331870 h 607568"/>
                  <a:gd name="connsiteX56" fmla="*/ 298546 w 584423"/>
                  <a:gd name="connsiteY56" fmla="*/ 331870 h 607568"/>
                  <a:gd name="connsiteX57" fmla="*/ 335575 w 584423"/>
                  <a:gd name="connsiteY57" fmla="*/ 230304 h 607568"/>
                  <a:gd name="connsiteX58" fmla="*/ 342336 w 584423"/>
                  <a:gd name="connsiteY58" fmla="*/ 226929 h 607568"/>
                  <a:gd name="connsiteX59" fmla="*/ 360005 w 584423"/>
                  <a:gd name="connsiteY59" fmla="*/ 232299 h 607568"/>
                  <a:gd name="connsiteX60" fmla="*/ 360005 w 584423"/>
                  <a:gd name="connsiteY60" fmla="*/ 232452 h 607568"/>
                  <a:gd name="connsiteX61" fmla="*/ 397495 w 584423"/>
                  <a:gd name="connsiteY61" fmla="*/ 284002 h 607568"/>
                  <a:gd name="connsiteX62" fmla="*/ 397495 w 584423"/>
                  <a:gd name="connsiteY62" fmla="*/ 391704 h 607568"/>
                  <a:gd name="connsiteX63" fmla="*/ 396573 w 584423"/>
                  <a:gd name="connsiteY63" fmla="*/ 394619 h 607568"/>
                  <a:gd name="connsiteX64" fmla="*/ 358008 w 584423"/>
                  <a:gd name="connsiteY64" fmla="*/ 453379 h 607568"/>
                  <a:gd name="connsiteX65" fmla="*/ 358008 w 584423"/>
                  <a:gd name="connsiteY65" fmla="*/ 602045 h 607568"/>
                  <a:gd name="connsiteX66" fmla="*/ 352476 w 584423"/>
                  <a:gd name="connsiteY66" fmla="*/ 607568 h 607568"/>
                  <a:gd name="connsiteX67" fmla="*/ 232017 w 584423"/>
                  <a:gd name="connsiteY67" fmla="*/ 607568 h 607568"/>
                  <a:gd name="connsiteX68" fmla="*/ 226485 w 584423"/>
                  <a:gd name="connsiteY68" fmla="*/ 602045 h 607568"/>
                  <a:gd name="connsiteX69" fmla="*/ 226485 w 584423"/>
                  <a:gd name="connsiteY69" fmla="*/ 453379 h 607568"/>
                  <a:gd name="connsiteX70" fmla="*/ 187920 w 584423"/>
                  <a:gd name="connsiteY70" fmla="*/ 394619 h 607568"/>
                  <a:gd name="connsiteX71" fmla="*/ 186998 w 584423"/>
                  <a:gd name="connsiteY71" fmla="*/ 391704 h 607568"/>
                  <a:gd name="connsiteX72" fmla="*/ 186998 w 584423"/>
                  <a:gd name="connsiteY72" fmla="*/ 284309 h 607568"/>
                  <a:gd name="connsiteX73" fmla="*/ 224488 w 584423"/>
                  <a:gd name="connsiteY73" fmla="*/ 232299 h 607568"/>
                  <a:gd name="connsiteX74" fmla="*/ 243694 w 584423"/>
                  <a:gd name="connsiteY74" fmla="*/ 226776 h 607568"/>
                  <a:gd name="connsiteX75" fmla="*/ 503026 w 584423"/>
                  <a:gd name="connsiteY75" fmla="*/ 160466 h 607568"/>
                  <a:gd name="connsiteX76" fmla="*/ 550975 w 584423"/>
                  <a:gd name="connsiteY76" fmla="*/ 208274 h 607568"/>
                  <a:gd name="connsiteX77" fmla="*/ 503026 w 584423"/>
                  <a:gd name="connsiteY77" fmla="*/ 256082 h 607568"/>
                  <a:gd name="connsiteX78" fmla="*/ 455077 w 584423"/>
                  <a:gd name="connsiteY78" fmla="*/ 208274 h 607568"/>
                  <a:gd name="connsiteX79" fmla="*/ 503026 w 584423"/>
                  <a:gd name="connsiteY79" fmla="*/ 160466 h 607568"/>
                  <a:gd name="connsiteX80" fmla="*/ 81397 w 584423"/>
                  <a:gd name="connsiteY80" fmla="*/ 160466 h 607568"/>
                  <a:gd name="connsiteX81" fmla="*/ 129346 w 584423"/>
                  <a:gd name="connsiteY81" fmla="*/ 208274 h 607568"/>
                  <a:gd name="connsiteX82" fmla="*/ 81397 w 584423"/>
                  <a:gd name="connsiteY82" fmla="*/ 256082 h 607568"/>
                  <a:gd name="connsiteX83" fmla="*/ 33448 w 584423"/>
                  <a:gd name="connsiteY83" fmla="*/ 208274 h 607568"/>
                  <a:gd name="connsiteX84" fmla="*/ 81397 w 584423"/>
                  <a:gd name="connsiteY84" fmla="*/ 160466 h 607568"/>
                  <a:gd name="connsiteX85" fmla="*/ 292212 w 584423"/>
                  <a:gd name="connsiteY85" fmla="*/ 79174 h 607568"/>
                  <a:gd name="connsiteX86" fmla="*/ 353957 w 584423"/>
                  <a:gd name="connsiteY86" fmla="*/ 140848 h 607568"/>
                  <a:gd name="connsiteX87" fmla="*/ 292212 w 584423"/>
                  <a:gd name="connsiteY87" fmla="*/ 202522 h 607568"/>
                  <a:gd name="connsiteX88" fmla="*/ 230467 w 584423"/>
                  <a:gd name="connsiteY88" fmla="*/ 140848 h 607568"/>
                  <a:gd name="connsiteX89" fmla="*/ 292212 w 584423"/>
                  <a:gd name="connsiteY89" fmla="*/ 79174 h 607568"/>
                  <a:gd name="connsiteX90" fmla="*/ 292212 w 584423"/>
                  <a:gd name="connsiteY90" fmla="*/ 0 h 607568"/>
                  <a:gd name="connsiteX91" fmla="*/ 504683 w 584423"/>
                  <a:gd name="connsiteY91" fmla="*/ 105068 h 607568"/>
                  <a:gd name="connsiteX92" fmla="*/ 501764 w 584423"/>
                  <a:gd name="connsiteY92" fmla="*/ 126542 h 607568"/>
                  <a:gd name="connsiteX93" fmla="*/ 492546 w 584423"/>
                  <a:gd name="connsiteY93" fmla="*/ 129610 h 607568"/>
                  <a:gd name="connsiteX94" fmla="*/ 480409 w 584423"/>
                  <a:gd name="connsiteY94" fmla="*/ 123628 h 607568"/>
                  <a:gd name="connsiteX95" fmla="*/ 292212 w 584423"/>
                  <a:gd name="connsiteY95" fmla="*/ 30677 h 607568"/>
                  <a:gd name="connsiteX96" fmla="*/ 104014 w 584423"/>
                  <a:gd name="connsiteY96" fmla="*/ 123628 h 607568"/>
                  <a:gd name="connsiteX97" fmla="*/ 82659 w 584423"/>
                  <a:gd name="connsiteY97" fmla="*/ 126542 h 607568"/>
                  <a:gd name="connsiteX98" fmla="*/ 79740 w 584423"/>
                  <a:gd name="connsiteY98" fmla="*/ 105068 h 607568"/>
                  <a:gd name="connsiteX99" fmla="*/ 292212 w 584423"/>
                  <a:gd name="connsiteY99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84423" h="607568">
                    <a:moveTo>
                      <a:pt x="466115" y="268189"/>
                    </a:moveTo>
                    <a:cubicBezTo>
                      <a:pt x="470571" y="266808"/>
                      <a:pt x="475334" y="267575"/>
                      <a:pt x="479022" y="270337"/>
                    </a:cubicBezTo>
                    <a:lnTo>
                      <a:pt x="502991" y="288288"/>
                    </a:lnTo>
                    <a:lnTo>
                      <a:pt x="527113" y="270337"/>
                    </a:lnTo>
                    <a:cubicBezTo>
                      <a:pt x="530647" y="267575"/>
                      <a:pt x="535410" y="266808"/>
                      <a:pt x="539866" y="268189"/>
                    </a:cubicBezTo>
                    <a:cubicBezTo>
                      <a:pt x="539866" y="268189"/>
                      <a:pt x="551850" y="271871"/>
                      <a:pt x="552004" y="271871"/>
                    </a:cubicBezTo>
                    <a:cubicBezTo>
                      <a:pt x="571363" y="278315"/>
                      <a:pt x="584423" y="296420"/>
                      <a:pt x="584423" y="316826"/>
                    </a:cubicBezTo>
                    <a:lnTo>
                      <a:pt x="584423" y="389092"/>
                    </a:lnTo>
                    <a:cubicBezTo>
                      <a:pt x="584423" y="391854"/>
                      <a:pt x="583655" y="394615"/>
                      <a:pt x="582118" y="396917"/>
                    </a:cubicBezTo>
                    <a:lnTo>
                      <a:pt x="557842" y="433894"/>
                    </a:lnTo>
                    <a:lnTo>
                      <a:pt x="557842" y="530708"/>
                    </a:lnTo>
                    <a:cubicBezTo>
                      <a:pt x="557842" y="538686"/>
                      <a:pt x="551389" y="544977"/>
                      <a:pt x="543553" y="544977"/>
                    </a:cubicBezTo>
                    <a:lnTo>
                      <a:pt x="462428" y="544977"/>
                    </a:lnTo>
                    <a:cubicBezTo>
                      <a:pt x="454592" y="544977"/>
                      <a:pt x="448139" y="538686"/>
                      <a:pt x="448139" y="530708"/>
                    </a:cubicBezTo>
                    <a:lnTo>
                      <a:pt x="448139" y="433894"/>
                    </a:lnTo>
                    <a:lnTo>
                      <a:pt x="423863" y="396917"/>
                    </a:lnTo>
                    <a:cubicBezTo>
                      <a:pt x="422326" y="394615"/>
                      <a:pt x="421558" y="391854"/>
                      <a:pt x="421558" y="389092"/>
                    </a:cubicBezTo>
                    <a:lnTo>
                      <a:pt x="421558" y="316826"/>
                    </a:lnTo>
                    <a:cubicBezTo>
                      <a:pt x="421558" y="296420"/>
                      <a:pt x="434618" y="278315"/>
                      <a:pt x="453977" y="271871"/>
                    </a:cubicBezTo>
                    <a:cubicBezTo>
                      <a:pt x="454131" y="271871"/>
                      <a:pt x="466115" y="268189"/>
                      <a:pt x="466115" y="268189"/>
                    </a:cubicBezTo>
                    <a:close/>
                    <a:moveTo>
                      <a:pt x="44557" y="268189"/>
                    </a:moveTo>
                    <a:cubicBezTo>
                      <a:pt x="49013" y="266808"/>
                      <a:pt x="53776" y="267575"/>
                      <a:pt x="57310" y="270337"/>
                    </a:cubicBezTo>
                    <a:lnTo>
                      <a:pt x="81432" y="288288"/>
                    </a:lnTo>
                    <a:lnTo>
                      <a:pt x="105401" y="270337"/>
                    </a:lnTo>
                    <a:cubicBezTo>
                      <a:pt x="109089" y="267575"/>
                      <a:pt x="113852" y="266808"/>
                      <a:pt x="118308" y="268189"/>
                    </a:cubicBezTo>
                    <a:cubicBezTo>
                      <a:pt x="118308" y="268189"/>
                      <a:pt x="130292" y="271871"/>
                      <a:pt x="130446" y="271871"/>
                    </a:cubicBezTo>
                    <a:cubicBezTo>
                      <a:pt x="149805" y="278315"/>
                      <a:pt x="162865" y="296420"/>
                      <a:pt x="162865" y="316826"/>
                    </a:cubicBezTo>
                    <a:lnTo>
                      <a:pt x="162865" y="389092"/>
                    </a:lnTo>
                    <a:cubicBezTo>
                      <a:pt x="162865" y="391854"/>
                      <a:pt x="162097" y="394615"/>
                      <a:pt x="160560" y="396917"/>
                    </a:cubicBezTo>
                    <a:lnTo>
                      <a:pt x="136284" y="433894"/>
                    </a:lnTo>
                    <a:lnTo>
                      <a:pt x="136284" y="530708"/>
                    </a:lnTo>
                    <a:cubicBezTo>
                      <a:pt x="136284" y="538686"/>
                      <a:pt x="129831" y="544977"/>
                      <a:pt x="121995" y="544977"/>
                    </a:cubicBezTo>
                    <a:lnTo>
                      <a:pt x="40870" y="544977"/>
                    </a:lnTo>
                    <a:cubicBezTo>
                      <a:pt x="33034" y="544977"/>
                      <a:pt x="26581" y="538686"/>
                      <a:pt x="26581" y="530708"/>
                    </a:cubicBezTo>
                    <a:lnTo>
                      <a:pt x="26581" y="433894"/>
                    </a:lnTo>
                    <a:lnTo>
                      <a:pt x="2305" y="396917"/>
                    </a:lnTo>
                    <a:cubicBezTo>
                      <a:pt x="768" y="394615"/>
                      <a:pt x="0" y="391854"/>
                      <a:pt x="0" y="389092"/>
                    </a:cubicBezTo>
                    <a:lnTo>
                      <a:pt x="0" y="316826"/>
                    </a:lnTo>
                    <a:cubicBezTo>
                      <a:pt x="0" y="296420"/>
                      <a:pt x="13060" y="278315"/>
                      <a:pt x="32419" y="271871"/>
                    </a:cubicBezTo>
                    <a:cubicBezTo>
                      <a:pt x="32573" y="271871"/>
                      <a:pt x="44557" y="268189"/>
                      <a:pt x="44557" y="268189"/>
                    </a:cubicBezTo>
                    <a:close/>
                    <a:moveTo>
                      <a:pt x="283757" y="227644"/>
                    </a:moveTo>
                    <a:lnTo>
                      <a:pt x="300667" y="227644"/>
                    </a:lnTo>
                    <a:cubicBezTo>
                      <a:pt x="302973" y="227644"/>
                      <a:pt x="305126" y="228565"/>
                      <a:pt x="306663" y="230253"/>
                    </a:cubicBezTo>
                    <a:cubicBezTo>
                      <a:pt x="309123" y="232861"/>
                      <a:pt x="309430" y="236544"/>
                      <a:pt x="307739" y="239459"/>
                    </a:cubicBezTo>
                    <a:lnTo>
                      <a:pt x="298669" y="252962"/>
                    </a:lnTo>
                    <a:lnTo>
                      <a:pt x="302973" y="288561"/>
                    </a:lnTo>
                    <a:lnTo>
                      <a:pt x="294672" y="310810"/>
                    </a:lnTo>
                    <a:cubicBezTo>
                      <a:pt x="293749" y="312958"/>
                      <a:pt x="290675" y="312958"/>
                      <a:pt x="289752" y="310810"/>
                    </a:cubicBezTo>
                    <a:lnTo>
                      <a:pt x="281451" y="288561"/>
                    </a:lnTo>
                    <a:lnTo>
                      <a:pt x="285755" y="252962"/>
                    </a:lnTo>
                    <a:lnTo>
                      <a:pt x="276685" y="239459"/>
                    </a:lnTo>
                    <a:cubicBezTo>
                      <a:pt x="274994" y="236544"/>
                      <a:pt x="275302" y="232861"/>
                      <a:pt x="277761" y="230253"/>
                    </a:cubicBezTo>
                    <a:cubicBezTo>
                      <a:pt x="279299" y="228565"/>
                      <a:pt x="281451" y="227644"/>
                      <a:pt x="283757" y="227644"/>
                    </a:cubicBezTo>
                    <a:close/>
                    <a:moveTo>
                      <a:pt x="243694" y="226776"/>
                    </a:moveTo>
                    <a:cubicBezTo>
                      <a:pt x="245999" y="226776"/>
                      <a:pt x="248150" y="228157"/>
                      <a:pt x="248918" y="230304"/>
                    </a:cubicBezTo>
                    <a:lnTo>
                      <a:pt x="285947" y="331870"/>
                    </a:lnTo>
                    <a:cubicBezTo>
                      <a:pt x="288098" y="337700"/>
                      <a:pt x="296395" y="337700"/>
                      <a:pt x="298546" y="331870"/>
                    </a:cubicBezTo>
                    <a:lnTo>
                      <a:pt x="335575" y="230304"/>
                    </a:lnTo>
                    <a:cubicBezTo>
                      <a:pt x="336651" y="227543"/>
                      <a:pt x="339570" y="226162"/>
                      <a:pt x="342336" y="226929"/>
                    </a:cubicBezTo>
                    <a:lnTo>
                      <a:pt x="360005" y="232299"/>
                    </a:lnTo>
                    <a:lnTo>
                      <a:pt x="360005" y="232452"/>
                    </a:lnTo>
                    <a:cubicBezTo>
                      <a:pt x="382438" y="239663"/>
                      <a:pt x="397495" y="260528"/>
                      <a:pt x="397495" y="284002"/>
                    </a:cubicBezTo>
                    <a:lnTo>
                      <a:pt x="397495" y="391704"/>
                    </a:lnTo>
                    <a:cubicBezTo>
                      <a:pt x="397495" y="392778"/>
                      <a:pt x="397188" y="393852"/>
                      <a:pt x="396573" y="394619"/>
                    </a:cubicBezTo>
                    <a:lnTo>
                      <a:pt x="358008" y="453379"/>
                    </a:lnTo>
                    <a:lnTo>
                      <a:pt x="358008" y="602045"/>
                    </a:lnTo>
                    <a:cubicBezTo>
                      <a:pt x="358008" y="605113"/>
                      <a:pt x="355549" y="607568"/>
                      <a:pt x="352476" y="607568"/>
                    </a:cubicBezTo>
                    <a:lnTo>
                      <a:pt x="232017" y="607568"/>
                    </a:lnTo>
                    <a:cubicBezTo>
                      <a:pt x="228944" y="607568"/>
                      <a:pt x="226485" y="605113"/>
                      <a:pt x="226485" y="602045"/>
                    </a:cubicBezTo>
                    <a:lnTo>
                      <a:pt x="226485" y="453379"/>
                    </a:lnTo>
                    <a:lnTo>
                      <a:pt x="187920" y="394619"/>
                    </a:lnTo>
                    <a:cubicBezTo>
                      <a:pt x="187305" y="393852"/>
                      <a:pt x="186998" y="392778"/>
                      <a:pt x="186998" y="391704"/>
                    </a:cubicBezTo>
                    <a:lnTo>
                      <a:pt x="186998" y="284309"/>
                    </a:lnTo>
                    <a:cubicBezTo>
                      <a:pt x="186998" y="260682"/>
                      <a:pt x="202055" y="239817"/>
                      <a:pt x="224488" y="232299"/>
                    </a:cubicBezTo>
                    <a:cubicBezTo>
                      <a:pt x="224488" y="232299"/>
                      <a:pt x="243233" y="226776"/>
                      <a:pt x="243694" y="226776"/>
                    </a:cubicBezTo>
                    <a:close/>
                    <a:moveTo>
                      <a:pt x="503026" y="160466"/>
                    </a:moveTo>
                    <a:cubicBezTo>
                      <a:pt x="529508" y="160466"/>
                      <a:pt x="550975" y="181870"/>
                      <a:pt x="550975" y="208274"/>
                    </a:cubicBezTo>
                    <a:cubicBezTo>
                      <a:pt x="550975" y="234678"/>
                      <a:pt x="529508" y="256082"/>
                      <a:pt x="503026" y="256082"/>
                    </a:cubicBezTo>
                    <a:cubicBezTo>
                      <a:pt x="476544" y="256082"/>
                      <a:pt x="455077" y="234678"/>
                      <a:pt x="455077" y="208274"/>
                    </a:cubicBezTo>
                    <a:cubicBezTo>
                      <a:pt x="455077" y="181870"/>
                      <a:pt x="476544" y="160466"/>
                      <a:pt x="503026" y="160466"/>
                    </a:cubicBezTo>
                    <a:close/>
                    <a:moveTo>
                      <a:pt x="81397" y="160466"/>
                    </a:moveTo>
                    <a:cubicBezTo>
                      <a:pt x="107879" y="160466"/>
                      <a:pt x="129346" y="181870"/>
                      <a:pt x="129346" y="208274"/>
                    </a:cubicBezTo>
                    <a:cubicBezTo>
                      <a:pt x="129346" y="234678"/>
                      <a:pt x="107879" y="256082"/>
                      <a:pt x="81397" y="256082"/>
                    </a:cubicBezTo>
                    <a:cubicBezTo>
                      <a:pt x="54915" y="256082"/>
                      <a:pt x="33448" y="234678"/>
                      <a:pt x="33448" y="208274"/>
                    </a:cubicBezTo>
                    <a:cubicBezTo>
                      <a:pt x="33448" y="181870"/>
                      <a:pt x="54915" y="160466"/>
                      <a:pt x="81397" y="160466"/>
                    </a:cubicBezTo>
                    <a:close/>
                    <a:moveTo>
                      <a:pt x="292212" y="79174"/>
                    </a:moveTo>
                    <a:cubicBezTo>
                      <a:pt x="326313" y="79174"/>
                      <a:pt x="353957" y="106786"/>
                      <a:pt x="353957" y="140848"/>
                    </a:cubicBezTo>
                    <a:cubicBezTo>
                      <a:pt x="353957" y="174910"/>
                      <a:pt x="326313" y="202522"/>
                      <a:pt x="292212" y="202522"/>
                    </a:cubicBezTo>
                    <a:cubicBezTo>
                      <a:pt x="258111" y="202522"/>
                      <a:pt x="230467" y="174910"/>
                      <a:pt x="230467" y="140848"/>
                    </a:cubicBezTo>
                    <a:cubicBezTo>
                      <a:pt x="230467" y="106786"/>
                      <a:pt x="258111" y="79174"/>
                      <a:pt x="292212" y="79174"/>
                    </a:cubicBezTo>
                    <a:close/>
                    <a:moveTo>
                      <a:pt x="292212" y="0"/>
                    </a:moveTo>
                    <a:cubicBezTo>
                      <a:pt x="376247" y="0"/>
                      <a:pt x="453677" y="38346"/>
                      <a:pt x="504683" y="105068"/>
                    </a:cubicBezTo>
                    <a:cubicBezTo>
                      <a:pt x="509906" y="111817"/>
                      <a:pt x="508523" y="121481"/>
                      <a:pt x="501764" y="126542"/>
                    </a:cubicBezTo>
                    <a:cubicBezTo>
                      <a:pt x="498998" y="128690"/>
                      <a:pt x="495772" y="129610"/>
                      <a:pt x="492546" y="129610"/>
                    </a:cubicBezTo>
                    <a:cubicBezTo>
                      <a:pt x="487937" y="129610"/>
                      <a:pt x="483328" y="127616"/>
                      <a:pt x="480409" y="123628"/>
                    </a:cubicBezTo>
                    <a:cubicBezTo>
                      <a:pt x="435088" y="64575"/>
                      <a:pt x="366569" y="30677"/>
                      <a:pt x="292212" y="30677"/>
                    </a:cubicBezTo>
                    <a:cubicBezTo>
                      <a:pt x="217854" y="30677"/>
                      <a:pt x="149335" y="64575"/>
                      <a:pt x="104014" y="123628"/>
                    </a:cubicBezTo>
                    <a:cubicBezTo>
                      <a:pt x="98944" y="130377"/>
                      <a:pt x="89265" y="131604"/>
                      <a:pt x="82659" y="126542"/>
                    </a:cubicBezTo>
                    <a:cubicBezTo>
                      <a:pt x="75900" y="121481"/>
                      <a:pt x="74517" y="111817"/>
                      <a:pt x="79740" y="105068"/>
                    </a:cubicBezTo>
                    <a:cubicBezTo>
                      <a:pt x="130746" y="38346"/>
                      <a:pt x="208176" y="0"/>
                      <a:pt x="2922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PA-îslîdé">
                <a:extLst>
                  <a:ext uri="{FF2B5EF4-FFF2-40B4-BE49-F238E27FC236}">
                    <a16:creationId xmlns:a16="http://schemas.microsoft.com/office/drawing/2014/main" id="{C6C7D4EF-A9F5-2D4C-649C-18BA6ABE7D7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131166" y="5224037"/>
                <a:ext cx="356918" cy="35638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8649" h="594741">
                    <a:moveTo>
                      <a:pt x="411175" y="315251"/>
                    </a:moveTo>
                    <a:cubicBezTo>
                      <a:pt x="392328" y="315251"/>
                      <a:pt x="373301" y="322420"/>
                      <a:pt x="358940" y="336757"/>
                    </a:cubicBezTo>
                    <a:cubicBezTo>
                      <a:pt x="330220" y="365432"/>
                      <a:pt x="330220" y="411311"/>
                      <a:pt x="358940" y="439986"/>
                    </a:cubicBezTo>
                    <a:cubicBezTo>
                      <a:pt x="387661" y="468660"/>
                      <a:pt x="435049" y="468660"/>
                      <a:pt x="462333" y="439986"/>
                    </a:cubicBezTo>
                    <a:cubicBezTo>
                      <a:pt x="491053" y="411311"/>
                      <a:pt x="491053" y="365432"/>
                      <a:pt x="462333" y="336757"/>
                    </a:cubicBezTo>
                    <a:cubicBezTo>
                      <a:pt x="448691" y="322420"/>
                      <a:pt x="430023" y="315251"/>
                      <a:pt x="411175" y="315251"/>
                    </a:cubicBezTo>
                    <a:close/>
                    <a:moveTo>
                      <a:pt x="410816" y="276182"/>
                    </a:moveTo>
                    <a:cubicBezTo>
                      <a:pt x="439716" y="276182"/>
                      <a:pt x="468795" y="287293"/>
                      <a:pt x="491053" y="309516"/>
                    </a:cubicBezTo>
                    <a:cubicBezTo>
                      <a:pt x="525517" y="342492"/>
                      <a:pt x="532697" y="394106"/>
                      <a:pt x="514029" y="435685"/>
                    </a:cubicBezTo>
                    <a:lnTo>
                      <a:pt x="578649" y="500203"/>
                    </a:lnTo>
                    <a:lnTo>
                      <a:pt x="522645" y="556118"/>
                    </a:lnTo>
                    <a:lnTo>
                      <a:pt x="458025" y="491600"/>
                    </a:lnTo>
                    <a:cubicBezTo>
                      <a:pt x="416381" y="510239"/>
                      <a:pt x="366121" y="503070"/>
                      <a:pt x="331656" y="468660"/>
                    </a:cubicBezTo>
                    <a:cubicBezTo>
                      <a:pt x="287140" y="424215"/>
                      <a:pt x="287140" y="352528"/>
                      <a:pt x="331656" y="309516"/>
                    </a:cubicBezTo>
                    <a:cubicBezTo>
                      <a:pt x="353197" y="287293"/>
                      <a:pt x="381917" y="276182"/>
                      <a:pt x="410816" y="276182"/>
                    </a:cubicBezTo>
                    <a:close/>
                    <a:moveTo>
                      <a:pt x="134949" y="20001"/>
                    </a:moveTo>
                    <a:lnTo>
                      <a:pt x="134949" y="144835"/>
                    </a:lnTo>
                    <a:lnTo>
                      <a:pt x="17242" y="144835"/>
                    </a:lnTo>
                    <a:close/>
                    <a:moveTo>
                      <a:pt x="172278" y="0"/>
                    </a:moveTo>
                    <a:lnTo>
                      <a:pt x="480943" y="0"/>
                    </a:lnTo>
                    <a:lnTo>
                      <a:pt x="480943" y="276591"/>
                    </a:lnTo>
                    <a:cubicBezTo>
                      <a:pt x="460844" y="263693"/>
                      <a:pt x="436438" y="256527"/>
                      <a:pt x="410596" y="256527"/>
                    </a:cubicBezTo>
                    <a:cubicBezTo>
                      <a:pt x="381883" y="256527"/>
                      <a:pt x="354606" y="265126"/>
                      <a:pt x="331636" y="282323"/>
                    </a:cubicBezTo>
                    <a:lnTo>
                      <a:pt x="81832" y="282323"/>
                    </a:lnTo>
                    <a:lnTo>
                      <a:pt x="81832" y="322450"/>
                    </a:lnTo>
                    <a:lnTo>
                      <a:pt x="295744" y="322450"/>
                    </a:lnTo>
                    <a:cubicBezTo>
                      <a:pt x="288566" y="335348"/>
                      <a:pt x="282823" y="351112"/>
                      <a:pt x="279952" y="366877"/>
                    </a:cubicBezTo>
                    <a:lnTo>
                      <a:pt x="81832" y="366877"/>
                    </a:lnTo>
                    <a:lnTo>
                      <a:pt x="81832" y="407004"/>
                    </a:lnTo>
                    <a:lnTo>
                      <a:pt x="279952" y="407004"/>
                    </a:lnTo>
                    <a:cubicBezTo>
                      <a:pt x="281388" y="422768"/>
                      <a:pt x="287130" y="438532"/>
                      <a:pt x="294309" y="451430"/>
                    </a:cubicBezTo>
                    <a:lnTo>
                      <a:pt x="81832" y="451430"/>
                    </a:lnTo>
                    <a:lnTo>
                      <a:pt x="81832" y="491557"/>
                    </a:lnTo>
                    <a:lnTo>
                      <a:pt x="327329" y="491557"/>
                    </a:lnTo>
                    <a:cubicBezTo>
                      <a:pt x="350299" y="511621"/>
                      <a:pt x="380448" y="521653"/>
                      <a:pt x="410596" y="521653"/>
                    </a:cubicBezTo>
                    <a:cubicBezTo>
                      <a:pt x="424953" y="521653"/>
                      <a:pt x="439309" y="518786"/>
                      <a:pt x="453666" y="514487"/>
                    </a:cubicBezTo>
                    <a:lnTo>
                      <a:pt x="480943" y="543149"/>
                    </a:lnTo>
                    <a:lnTo>
                      <a:pt x="480943" y="594741"/>
                    </a:lnTo>
                    <a:lnTo>
                      <a:pt x="0" y="594741"/>
                    </a:lnTo>
                    <a:lnTo>
                      <a:pt x="0" y="180572"/>
                    </a:lnTo>
                    <a:lnTo>
                      <a:pt x="172278" y="18057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PA-ïşḷiḑè">
                <a:extLst>
                  <a:ext uri="{FF2B5EF4-FFF2-40B4-BE49-F238E27FC236}">
                    <a16:creationId xmlns:a16="http://schemas.microsoft.com/office/drawing/2014/main" id="{B82F8EBC-D52D-3410-7FA7-E735BB86674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664573" y="3770908"/>
                <a:ext cx="419500" cy="418862"/>
              </a:xfrm>
              <a:custGeom>
                <a:avLst/>
                <a:gdLst>
                  <a:gd name="connsiteX0" fmla="*/ 377627 w 607991"/>
                  <a:gd name="connsiteY0" fmla="*/ 294539 h 607074"/>
                  <a:gd name="connsiteX1" fmla="*/ 294976 w 607991"/>
                  <a:gd name="connsiteY1" fmla="*/ 377063 h 607074"/>
                  <a:gd name="connsiteX2" fmla="*/ 377627 w 607991"/>
                  <a:gd name="connsiteY2" fmla="*/ 459588 h 607074"/>
                  <a:gd name="connsiteX3" fmla="*/ 460355 w 607991"/>
                  <a:gd name="connsiteY3" fmla="*/ 377063 h 607074"/>
                  <a:gd name="connsiteX4" fmla="*/ 377627 w 607991"/>
                  <a:gd name="connsiteY4" fmla="*/ 294539 h 607074"/>
                  <a:gd name="connsiteX5" fmla="*/ 359653 w 607991"/>
                  <a:gd name="connsiteY5" fmla="*/ 147129 h 607074"/>
                  <a:gd name="connsiteX6" fmla="*/ 395678 w 607991"/>
                  <a:gd name="connsiteY6" fmla="*/ 147129 h 607074"/>
                  <a:gd name="connsiteX7" fmla="*/ 423869 w 607991"/>
                  <a:gd name="connsiteY7" fmla="*/ 175277 h 607074"/>
                  <a:gd name="connsiteX8" fmla="*/ 423869 w 607991"/>
                  <a:gd name="connsiteY8" fmla="*/ 197288 h 607074"/>
                  <a:gd name="connsiteX9" fmla="*/ 435698 w 607991"/>
                  <a:gd name="connsiteY9" fmla="*/ 212474 h 607074"/>
                  <a:gd name="connsiteX10" fmla="*/ 453212 w 607991"/>
                  <a:gd name="connsiteY10" fmla="*/ 219760 h 607074"/>
                  <a:gd name="connsiteX11" fmla="*/ 460970 w 607991"/>
                  <a:gd name="connsiteY11" fmla="*/ 221447 h 607074"/>
                  <a:gd name="connsiteX12" fmla="*/ 472185 w 607991"/>
                  <a:gd name="connsiteY12" fmla="*/ 217459 h 607074"/>
                  <a:gd name="connsiteX13" fmla="*/ 487931 w 607991"/>
                  <a:gd name="connsiteY13" fmla="*/ 201737 h 607074"/>
                  <a:gd name="connsiteX14" fmla="*/ 507826 w 607991"/>
                  <a:gd name="connsiteY14" fmla="*/ 193530 h 607074"/>
                  <a:gd name="connsiteX15" fmla="*/ 527798 w 607991"/>
                  <a:gd name="connsiteY15" fmla="*/ 201737 h 607074"/>
                  <a:gd name="connsiteX16" fmla="*/ 553300 w 607991"/>
                  <a:gd name="connsiteY16" fmla="*/ 227200 h 607074"/>
                  <a:gd name="connsiteX17" fmla="*/ 553300 w 607991"/>
                  <a:gd name="connsiteY17" fmla="*/ 267005 h 607074"/>
                  <a:gd name="connsiteX18" fmla="*/ 537553 w 607991"/>
                  <a:gd name="connsiteY18" fmla="*/ 282727 h 607074"/>
                  <a:gd name="connsiteX19" fmla="*/ 535249 w 607991"/>
                  <a:gd name="connsiteY19" fmla="*/ 301671 h 607074"/>
                  <a:gd name="connsiteX20" fmla="*/ 542546 w 607991"/>
                  <a:gd name="connsiteY20" fmla="*/ 319158 h 607074"/>
                  <a:gd name="connsiteX21" fmla="*/ 557755 w 607991"/>
                  <a:gd name="connsiteY21" fmla="*/ 330969 h 607074"/>
                  <a:gd name="connsiteX22" fmla="*/ 579800 w 607991"/>
                  <a:gd name="connsiteY22" fmla="*/ 330969 h 607074"/>
                  <a:gd name="connsiteX23" fmla="*/ 607991 w 607991"/>
                  <a:gd name="connsiteY23" fmla="*/ 359116 h 607074"/>
                  <a:gd name="connsiteX24" fmla="*/ 607991 w 607991"/>
                  <a:gd name="connsiteY24" fmla="*/ 395087 h 607074"/>
                  <a:gd name="connsiteX25" fmla="*/ 579800 w 607991"/>
                  <a:gd name="connsiteY25" fmla="*/ 423234 h 607074"/>
                  <a:gd name="connsiteX26" fmla="*/ 557755 w 607991"/>
                  <a:gd name="connsiteY26" fmla="*/ 423234 h 607074"/>
                  <a:gd name="connsiteX27" fmla="*/ 542546 w 607991"/>
                  <a:gd name="connsiteY27" fmla="*/ 435045 h 607074"/>
                  <a:gd name="connsiteX28" fmla="*/ 535249 w 607991"/>
                  <a:gd name="connsiteY28" fmla="*/ 452532 h 607074"/>
                  <a:gd name="connsiteX29" fmla="*/ 537630 w 607991"/>
                  <a:gd name="connsiteY29" fmla="*/ 471476 h 607074"/>
                  <a:gd name="connsiteX30" fmla="*/ 553300 w 607991"/>
                  <a:gd name="connsiteY30" fmla="*/ 487199 h 607074"/>
                  <a:gd name="connsiteX31" fmla="*/ 553300 w 607991"/>
                  <a:gd name="connsiteY31" fmla="*/ 527004 h 607074"/>
                  <a:gd name="connsiteX32" fmla="*/ 527798 w 607991"/>
                  <a:gd name="connsiteY32" fmla="*/ 552467 h 607074"/>
                  <a:gd name="connsiteX33" fmla="*/ 507826 w 607991"/>
                  <a:gd name="connsiteY33" fmla="*/ 560750 h 607074"/>
                  <a:gd name="connsiteX34" fmla="*/ 487931 w 607991"/>
                  <a:gd name="connsiteY34" fmla="*/ 552467 h 607074"/>
                  <a:gd name="connsiteX35" fmla="*/ 472261 w 607991"/>
                  <a:gd name="connsiteY35" fmla="*/ 536821 h 607074"/>
                  <a:gd name="connsiteX36" fmla="*/ 460970 w 607991"/>
                  <a:gd name="connsiteY36" fmla="*/ 532756 h 607074"/>
                  <a:gd name="connsiteX37" fmla="*/ 453212 w 607991"/>
                  <a:gd name="connsiteY37" fmla="*/ 534443 h 607074"/>
                  <a:gd name="connsiteX38" fmla="*/ 435698 w 607991"/>
                  <a:gd name="connsiteY38" fmla="*/ 541729 h 607074"/>
                  <a:gd name="connsiteX39" fmla="*/ 423869 w 607991"/>
                  <a:gd name="connsiteY39" fmla="*/ 556915 h 607074"/>
                  <a:gd name="connsiteX40" fmla="*/ 423869 w 607991"/>
                  <a:gd name="connsiteY40" fmla="*/ 578927 h 607074"/>
                  <a:gd name="connsiteX41" fmla="*/ 395678 w 607991"/>
                  <a:gd name="connsiteY41" fmla="*/ 607074 h 607074"/>
                  <a:gd name="connsiteX42" fmla="*/ 359653 w 607991"/>
                  <a:gd name="connsiteY42" fmla="*/ 607074 h 607074"/>
                  <a:gd name="connsiteX43" fmla="*/ 331462 w 607991"/>
                  <a:gd name="connsiteY43" fmla="*/ 578927 h 607074"/>
                  <a:gd name="connsiteX44" fmla="*/ 331462 w 607991"/>
                  <a:gd name="connsiteY44" fmla="*/ 556915 h 607074"/>
                  <a:gd name="connsiteX45" fmla="*/ 319633 w 607991"/>
                  <a:gd name="connsiteY45" fmla="*/ 541729 h 607074"/>
                  <a:gd name="connsiteX46" fmla="*/ 302119 w 607991"/>
                  <a:gd name="connsiteY46" fmla="*/ 534443 h 607074"/>
                  <a:gd name="connsiteX47" fmla="*/ 294361 w 607991"/>
                  <a:gd name="connsiteY47" fmla="*/ 532756 h 607074"/>
                  <a:gd name="connsiteX48" fmla="*/ 283146 w 607991"/>
                  <a:gd name="connsiteY48" fmla="*/ 536821 h 607074"/>
                  <a:gd name="connsiteX49" fmla="*/ 267400 w 607991"/>
                  <a:gd name="connsiteY49" fmla="*/ 552467 h 607074"/>
                  <a:gd name="connsiteX50" fmla="*/ 247505 w 607991"/>
                  <a:gd name="connsiteY50" fmla="*/ 560750 h 607074"/>
                  <a:gd name="connsiteX51" fmla="*/ 227533 w 607991"/>
                  <a:gd name="connsiteY51" fmla="*/ 552467 h 607074"/>
                  <a:gd name="connsiteX52" fmla="*/ 202031 w 607991"/>
                  <a:gd name="connsiteY52" fmla="*/ 527004 h 607074"/>
                  <a:gd name="connsiteX53" fmla="*/ 202031 w 607991"/>
                  <a:gd name="connsiteY53" fmla="*/ 487199 h 607074"/>
                  <a:gd name="connsiteX54" fmla="*/ 217701 w 607991"/>
                  <a:gd name="connsiteY54" fmla="*/ 471476 h 607074"/>
                  <a:gd name="connsiteX55" fmla="*/ 220082 w 607991"/>
                  <a:gd name="connsiteY55" fmla="*/ 452532 h 607074"/>
                  <a:gd name="connsiteX56" fmla="*/ 212785 w 607991"/>
                  <a:gd name="connsiteY56" fmla="*/ 435045 h 607074"/>
                  <a:gd name="connsiteX57" fmla="*/ 197576 w 607991"/>
                  <a:gd name="connsiteY57" fmla="*/ 423234 h 607074"/>
                  <a:gd name="connsiteX58" fmla="*/ 175531 w 607991"/>
                  <a:gd name="connsiteY58" fmla="*/ 423234 h 607074"/>
                  <a:gd name="connsiteX59" fmla="*/ 147340 w 607991"/>
                  <a:gd name="connsiteY59" fmla="*/ 395087 h 607074"/>
                  <a:gd name="connsiteX60" fmla="*/ 147340 w 607991"/>
                  <a:gd name="connsiteY60" fmla="*/ 359116 h 607074"/>
                  <a:gd name="connsiteX61" fmla="*/ 175531 w 607991"/>
                  <a:gd name="connsiteY61" fmla="*/ 330969 h 607074"/>
                  <a:gd name="connsiteX62" fmla="*/ 197576 w 607991"/>
                  <a:gd name="connsiteY62" fmla="*/ 330969 h 607074"/>
                  <a:gd name="connsiteX63" fmla="*/ 212785 w 607991"/>
                  <a:gd name="connsiteY63" fmla="*/ 319158 h 607074"/>
                  <a:gd name="connsiteX64" fmla="*/ 220082 w 607991"/>
                  <a:gd name="connsiteY64" fmla="*/ 301671 h 607074"/>
                  <a:gd name="connsiteX65" fmla="*/ 217701 w 607991"/>
                  <a:gd name="connsiteY65" fmla="*/ 282727 h 607074"/>
                  <a:gd name="connsiteX66" fmla="*/ 202031 w 607991"/>
                  <a:gd name="connsiteY66" fmla="*/ 267005 h 607074"/>
                  <a:gd name="connsiteX67" fmla="*/ 193735 w 607991"/>
                  <a:gd name="connsiteY67" fmla="*/ 247141 h 607074"/>
                  <a:gd name="connsiteX68" fmla="*/ 202031 w 607991"/>
                  <a:gd name="connsiteY68" fmla="*/ 227200 h 607074"/>
                  <a:gd name="connsiteX69" fmla="*/ 227533 w 607991"/>
                  <a:gd name="connsiteY69" fmla="*/ 201737 h 607074"/>
                  <a:gd name="connsiteX70" fmla="*/ 247505 w 607991"/>
                  <a:gd name="connsiteY70" fmla="*/ 193530 h 607074"/>
                  <a:gd name="connsiteX71" fmla="*/ 267400 w 607991"/>
                  <a:gd name="connsiteY71" fmla="*/ 201737 h 607074"/>
                  <a:gd name="connsiteX72" fmla="*/ 283070 w 607991"/>
                  <a:gd name="connsiteY72" fmla="*/ 217383 h 607074"/>
                  <a:gd name="connsiteX73" fmla="*/ 294361 w 607991"/>
                  <a:gd name="connsiteY73" fmla="*/ 221447 h 607074"/>
                  <a:gd name="connsiteX74" fmla="*/ 302119 w 607991"/>
                  <a:gd name="connsiteY74" fmla="*/ 219760 h 607074"/>
                  <a:gd name="connsiteX75" fmla="*/ 319633 w 607991"/>
                  <a:gd name="connsiteY75" fmla="*/ 212474 h 607074"/>
                  <a:gd name="connsiteX76" fmla="*/ 331462 w 607991"/>
                  <a:gd name="connsiteY76" fmla="*/ 197288 h 607074"/>
                  <a:gd name="connsiteX77" fmla="*/ 331462 w 607991"/>
                  <a:gd name="connsiteY77" fmla="*/ 175277 h 607074"/>
                  <a:gd name="connsiteX78" fmla="*/ 359653 w 607991"/>
                  <a:gd name="connsiteY78" fmla="*/ 147129 h 607074"/>
                  <a:gd name="connsiteX79" fmla="*/ 119929 w 607991"/>
                  <a:gd name="connsiteY79" fmla="*/ 83135 h 607074"/>
                  <a:gd name="connsiteX80" fmla="*/ 83282 w 607991"/>
                  <a:gd name="connsiteY80" fmla="*/ 119717 h 607074"/>
                  <a:gd name="connsiteX81" fmla="*/ 119929 w 607991"/>
                  <a:gd name="connsiteY81" fmla="*/ 156223 h 607074"/>
                  <a:gd name="connsiteX82" fmla="*/ 156499 w 607991"/>
                  <a:gd name="connsiteY82" fmla="*/ 119717 h 607074"/>
                  <a:gd name="connsiteX83" fmla="*/ 119929 w 607991"/>
                  <a:gd name="connsiteY83" fmla="*/ 83135 h 607074"/>
                  <a:gd name="connsiteX84" fmla="*/ 110863 w 607991"/>
                  <a:gd name="connsiteY84" fmla="*/ 0 h 607074"/>
                  <a:gd name="connsiteX85" fmla="*/ 128918 w 607991"/>
                  <a:gd name="connsiteY85" fmla="*/ 0 h 607074"/>
                  <a:gd name="connsiteX86" fmla="*/ 147741 w 607991"/>
                  <a:gd name="connsiteY86" fmla="*/ 18790 h 607074"/>
                  <a:gd name="connsiteX87" fmla="*/ 147741 w 607991"/>
                  <a:gd name="connsiteY87" fmla="*/ 29834 h 607074"/>
                  <a:gd name="connsiteX88" fmla="*/ 150507 w 607991"/>
                  <a:gd name="connsiteY88" fmla="*/ 32978 h 607074"/>
                  <a:gd name="connsiteX89" fmla="*/ 159726 w 607991"/>
                  <a:gd name="connsiteY89" fmla="*/ 36813 h 607074"/>
                  <a:gd name="connsiteX90" fmla="*/ 161570 w 607991"/>
                  <a:gd name="connsiteY90" fmla="*/ 37196 h 607074"/>
                  <a:gd name="connsiteX91" fmla="*/ 163875 w 607991"/>
                  <a:gd name="connsiteY91" fmla="*/ 36583 h 607074"/>
                  <a:gd name="connsiteX92" fmla="*/ 171711 w 607991"/>
                  <a:gd name="connsiteY92" fmla="*/ 28683 h 607074"/>
                  <a:gd name="connsiteX93" fmla="*/ 185002 w 607991"/>
                  <a:gd name="connsiteY93" fmla="*/ 23238 h 607074"/>
                  <a:gd name="connsiteX94" fmla="*/ 198294 w 607991"/>
                  <a:gd name="connsiteY94" fmla="*/ 28683 h 607074"/>
                  <a:gd name="connsiteX95" fmla="*/ 211047 w 607991"/>
                  <a:gd name="connsiteY95" fmla="*/ 41414 h 607074"/>
                  <a:gd name="connsiteX96" fmla="*/ 211047 w 607991"/>
                  <a:gd name="connsiteY96" fmla="*/ 67950 h 607074"/>
                  <a:gd name="connsiteX97" fmla="*/ 203211 w 607991"/>
                  <a:gd name="connsiteY97" fmla="*/ 75849 h 607074"/>
                  <a:gd name="connsiteX98" fmla="*/ 202903 w 607991"/>
                  <a:gd name="connsiteY98" fmla="*/ 79914 h 607074"/>
                  <a:gd name="connsiteX99" fmla="*/ 206822 w 607991"/>
                  <a:gd name="connsiteY99" fmla="*/ 89117 h 607074"/>
                  <a:gd name="connsiteX100" fmla="*/ 209972 w 607991"/>
                  <a:gd name="connsiteY100" fmla="*/ 91878 h 607074"/>
                  <a:gd name="connsiteX101" fmla="*/ 220958 w 607991"/>
                  <a:gd name="connsiteY101" fmla="*/ 91878 h 607074"/>
                  <a:gd name="connsiteX102" fmla="*/ 239781 w 607991"/>
                  <a:gd name="connsiteY102" fmla="*/ 110668 h 607074"/>
                  <a:gd name="connsiteX103" fmla="*/ 239781 w 607991"/>
                  <a:gd name="connsiteY103" fmla="*/ 128691 h 607074"/>
                  <a:gd name="connsiteX104" fmla="*/ 220958 w 607991"/>
                  <a:gd name="connsiteY104" fmla="*/ 147480 h 607074"/>
                  <a:gd name="connsiteX105" fmla="*/ 209972 w 607991"/>
                  <a:gd name="connsiteY105" fmla="*/ 147480 h 607074"/>
                  <a:gd name="connsiteX106" fmla="*/ 206822 w 607991"/>
                  <a:gd name="connsiteY106" fmla="*/ 150241 h 607074"/>
                  <a:gd name="connsiteX107" fmla="*/ 202903 w 607991"/>
                  <a:gd name="connsiteY107" fmla="*/ 159444 h 607074"/>
                  <a:gd name="connsiteX108" fmla="*/ 203211 w 607991"/>
                  <a:gd name="connsiteY108" fmla="*/ 163586 h 607074"/>
                  <a:gd name="connsiteX109" fmla="*/ 211047 w 607991"/>
                  <a:gd name="connsiteY109" fmla="*/ 171408 h 607074"/>
                  <a:gd name="connsiteX110" fmla="*/ 211047 w 607991"/>
                  <a:gd name="connsiteY110" fmla="*/ 197944 h 607074"/>
                  <a:gd name="connsiteX111" fmla="*/ 198294 w 607991"/>
                  <a:gd name="connsiteY111" fmla="*/ 210675 h 607074"/>
                  <a:gd name="connsiteX112" fmla="*/ 185002 w 607991"/>
                  <a:gd name="connsiteY112" fmla="*/ 216197 h 607074"/>
                  <a:gd name="connsiteX113" fmla="*/ 171711 w 607991"/>
                  <a:gd name="connsiteY113" fmla="*/ 210675 h 607074"/>
                  <a:gd name="connsiteX114" fmla="*/ 163875 w 607991"/>
                  <a:gd name="connsiteY114" fmla="*/ 202852 h 607074"/>
                  <a:gd name="connsiteX115" fmla="*/ 161570 w 607991"/>
                  <a:gd name="connsiteY115" fmla="*/ 202239 h 607074"/>
                  <a:gd name="connsiteX116" fmla="*/ 159726 w 607991"/>
                  <a:gd name="connsiteY116" fmla="*/ 202546 h 607074"/>
                  <a:gd name="connsiteX117" fmla="*/ 150507 w 607991"/>
                  <a:gd name="connsiteY117" fmla="*/ 206457 h 607074"/>
                  <a:gd name="connsiteX118" fmla="*/ 147741 w 607991"/>
                  <a:gd name="connsiteY118" fmla="*/ 209601 h 607074"/>
                  <a:gd name="connsiteX119" fmla="*/ 147741 w 607991"/>
                  <a:gd name="connsiteY119" fmla="*/ 220568 h 607074"/>
                  <a:gd name="connsiteX120" fmla="*/ 128918 w 607991"/>
                  <a:gd name="connsiteY120" fmla="*/ 239358 h 607074"/>
                  <a:gd name="connsiteX121" fmla="*/ 110863 w 607991"/>
                  <a:gd name="connsiteY121" fmla="*/ 239358 h 607074"/>
                  <a:gd name="connsiteX122" fmla="*/ 92117 w 607991"/>
                  <a:gd name="connsiteY122" fmla="*/ 220568 h 607074"/>
                  <a:gd name="connsiteX123" fmla="*/ 92117 w 607991"/>
                  <a:gd name="connsiteY123" fmla="*/ 209601 h 607074"/>
                  <a:gd name="connsiteX124" fmla="*/ 89274 w 607991"/>
                  <a:gd name="connsiteY124" fmla="*/ 206457 h 607074"/>
                  <a:gd name="connsiteX125" fmla="*/ 80055 w 607991"/>
                  <a:gd name="connsiteY125" fmla="*/ 202546 h 607074"/>
                  <a:gd name="connsiteX126" fmla="*/ 78211 w 607991"/>
                  <a:gd name="connsiteY126" fmla="*/ 202239 h 607074"/>
                  <a:gd name="connsiteX127" fmla="*/ 75983 w 607991"/>
                  <a:gd name="connsiteY127" fmla="*/ 202852 h 607074"/>
                  <a:gd name="connsiteX128" fmla="*/ 68070 w 607991"/>
                  <a:gd name="connsiteY128" fmla="*/ 210675 h 607074"/>
                  <a:gd name="connsiteX129" fmla="*/ 54779 w 607991"/>
                  <a:gd name="connsiteY129" fmla="*/ 216197 h 607074"/>
                  <a:gd name="connsiteX130" fmla="*/ 41487 w 607991"/>
                  <a:gd name="connsiteY130" fmla="*/ 210675 h 607074"/>
                  <a:gd name="connsiteX131" fmla="*/ 28734 w 607991"/>
                  <a:gd name="connsiteY131" fmla="*/ 197944 h 607074"/>
                  <a:gd name="connsiteX132" fmla="*/ 23279 w 607991"/>
                  <a:gd name="connsiteY132" fmla="*/ 184676 h 607074"/>
                  <a:gd name="connsiteX133" fmla="*/ 28734 w 607991"/>
                  <a:gd name="connsiteY133" fmla="*/ 171408 h 607074"/>
                  <a:gd name="connsiteX134" fmla="*/ 36570 w 607991"/>
                  <a:gd name="connsiteY134" fmla="*/ 163586 h 607074"/>
                  <a:gd name="connsiteX135" fmla="*/ 36878 w 607991"/>
                  <a:gd name="connsiteY135" fmla="*/ 159444 h 607074"/>
                  <a:gd name="connsiteX136" fmla="*/ 33036 w 607991"/>
                  <a:gd name="connsiteY136" fmla="*/ 150241 h 607074"/>
                  <a:gd name="connsiteX137" fmla="*/ 29886 w 607991"/>
                  <a:gd name="connsiteY137" fmla="*/ 147480 h 607074"/>
                  <a:gd name="connsiteX138" fmla="*/ 18823 w 607991"/>
                  <a:gd name="connsiteY138" fmla="*/ 147480 h 607074"/>
                  <a:gd name="connsiteX139" fmla="*/ 0 w 607991"/>
                  <a:gd name="connsiteY139" fmla="*/ 128691 h 607074"/>
                  <a:gd name="connsiteX140" fmla="*/ 0 w 607991"/>
                  <a:gd name="connsiteY140" fmla="*/ 110668 h 607074"/>
                  <a:gd name="connsiteX141" fmla="*/ 18823 w 607991"/>
                  <a:gd name="connsiteY141" fmla="*/ 91955 h 607074"/>
                  <a:gd name="connsiteX142" fmla="*/ 29886 w 607991"/>
                  <a:gd name="connsiteY142" fmla="*/ 91955 h 607074"/>
                  <a:gd name="connsiteX143" fmla="*/ 33036 w 607991"/>
                  <a:gd name="connsiteY143" fmla="*/ 89194 h 607074"/>
                  <a:gd name="connsiteX144" fmla="*/ 36878 w 607991"/>
                  <a:gd name="connsiteY144" fmla="*/ 79914 h 607074"/>
                  <a:gd name="connsiteX145" fmla="*/ 36570 w 607991"/>
                  <a:gd name="connsiteY145" fmla="*/ 75849 h 607074"/>
                  <a:gd name="connsiteX146" fmla="*/ 28734 w 607991"/>
                  <a:gd name="connsiteY146" fmla="*/ 67950 h 607074"/>
                  <a:gd name="connsiteX147" fmla="*/ 28734 w 607991"/>
                  <a:gd name="connsiteY147" fmla="*/ 41414 h 607074"/>
                  <a:gd name="connsiteX148" fmla="*/ 41487 w 607991"/>
                  <a:gd name="connsiteY148" fmla="*/ 28683 h 607074"/>
                  <a:gd name="connsiteX149" fmla="*/ 54779 w 607991"/>
                  <a:gd name="connsiteY149" fmla="*/ 23238 h 607074"/>
                  <a:gd name="connsiteX150" fmla="*/ 68070 w 607991"/>
                  <a:gd name="connsiteY150" fmla="*/ 28683 h 607074"/>
                  <a:gd name="connsiteX151" fmla="*/ 75983 w 607991"/>
                  <a:gd name="connsiteY151" fmla="*/ 36583 h 607074"/>
                  <a:gd name="connsiteX152" fmla="*/ 78211 w 607991"/>
                  <a:gd name="connsiteY152" fmla="*/ 37196 h 607074"/>
                  <a:gd name="connsiteX153" fmla="*/ 80055 w 607991"/>
                  <a:gd name="connsiteY153" fmla="*/ 36813 h 607074"/>
                  <a:gd name="connsiteX154" fmla="*/ 89351 w 607991"/>
                  <a:gd name="connsiteY154" fmla="*/ 32978 h 607074"/>
                  <a:gd name="connsiteX155" fmla="*/ 92117 w 607991"/>
                  <a:gd name="connsiteY155" fmla="*/ 29834 h 607074"/>
                  <a:gd name="connsiteX156" fmla="*/ 92117 w 607991"/>
                  <a:gd name="connsiteY156" fmla="*/ 18790 h 607074"/>
                  <a:gd name="connsiteX157" fmla="*/ 110863 w 607991"/>
                  <a:gd name="connsiteY157" fmla="*/ 0 h 60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7991" h="607074">
                    <a:moveTo>
                      <a:pt x="377627" y="294539"/>
                    </a:moveTo>
                    <a:cubicBezTo>
                      <a:pt x="332077" y="294539"/>
                      <a:pt x="294976" y="331583"/>
                      <a:pt x="294976" y="377063"/>
                    </a:cubicBezTo>
                    <a:cubicBezTo>
                      <a:pt x="294976" y="422621"/>
                      <a:pt x="332077" y="459588"/>
                      <a:pt x="377627" y="459588"/>
                    </a:cubicBezTo>
                    <a:cubicBezTo>
                      <a:pt x="423254" y="459588"/>
                      <a:pt x="460355" y="422621"/>
                      <a:pt x="460355" y="377063"/>
                    </a:cubicBezTo>
                    <a:cubicBezTo>
                      <a:pt x="460355" y="331583"/>
                      <a:pt x="423254" y="294539"/>
                      <a:pt x="377627" y="294539"/>
                    </a:cubicBezTo>
                    <a:close/>
                    <a:moveTo>
                      <a:pt x="359653" y="147129"/>
                    </a:moveTo>
                    <a:lnTo>
                      <a:pt x="395678" y="147129"/>
                    </a:lnTo>
                    <a:cubicBezTo>
                      <a:pt x="411271" y="147129"/>
                      <a:pt x="423869" y="159707"/>
                      <a:pt x="423869" y="175277"/>
                    </a:cubicBezTo>
                    <a:lnTo>
                      <a:pt x="423869" y="197288"/>
                    </a:lnTo>
                    <a:cubicBezTo>
                      <a:pt x="423869" y="203270"/>
                      <a:pt x="429323" y="210173"/>
                      <a:pt x="435698" y="212474"/>
                    </a:cubicBezTo>
                    <a:cubicBezTo>
                      <a:pt x="441613" y="214545"/>
                      <a:pt x="447527" y="216999"/>
                      <a:pt x="453212" y="219760"/>
                    </a:cubicBezTo>
                    <a:cubicBezTo>
                      <a:pt x="455516" y="220834"/>
                      <a:pt x="458205" y="221447"/>
                      <a:pt x="460970" y="221447"/>
                    </a:cubicBezTo>
                    <a:cubicBezTo>
                      <a:pt x="465502" y="221447"/>
                      <a:pt x="469727" y="219913"/>
                      <a:pt x="472185" y="217459"/>
                    </a:cubicBezTo>
                    <a:lnTo>
                      <a:pt x="487931" y="201737"/>
                    </a:lnTo>
                    <a:cubicBezTo>
                      <a:pt x="493232" y="196445"/>
                      <a:pt x="500298" y="193530"/>
                      <a:pt x="507826" y="193530"/>
                    </a:cubicBezTo>
                    <a:cubicBezTo>
                      <a:pt x="515431" y="193530"/>
                      <a:pt x="522498" y="196445"/>
                      <a:pt x="527798" y="201737"/>
                    </a:cubicBezTo>
                    <a:lnTo>
                      <a:pt x="553300" y="227200"/>
                    </a:lnTo>
                    <a:cubicBezTo>
                      <a:pt x="564284" y="238167"/>
                      <a:pt x="564284" y="256037"/>
                      <a:pt x="553300" y="267005"/>
                    </a:cubicBezTo>
                    <a:lnTo>
                      <a:pt x="537553" y="282727"/>
                    </a:lnTo>
                    <a:cubicBezTo>
                      <a:pt x="533405" y="286946"/>
                      <a:pt x="532253" y="295612"/>
                      <a:pt x="535249" y="301671"/>
                    </a:cubicBezTo>
                    <a:cubicBezTo>
                      <a:pt x="538014" y="307347"/>
                      <a:pt x="540472" y="313252"/>
                      <a:pt x="542546" y="319158"/>
                    </a:cubicBezTo>
                    <a:cubicBezTo>
                      <a:pt x="544850" y="325524"/>
                      <a:pt x="551764" y="330969"/>
                      <a:pt x="557755" y="330969"/>
                    </a:cubicBezTo>
                    <a:lnTo>
                      <a:pt x="579800" y="330969"/>
                    </a:lnTo>
                    <a:cubicBezTo>
                      <a:pt x="595317" y="330969"/>
                      <a:pt x="607991" y="343547"/>
                      <a:pt x="607991" y="359116"/>
                    </a:cubicBezTo>
                    <a:lnTo>
                      <a:pt x="607991" y="395087"/>
                    </a:lnTo>
                    <a:cubicBezTo>
                      <a:pt x="607991" y="410656"/>
                      <a:pt x="595394" y="423234"/>
                      <a:pt x="579800" y="423234"/>
                    </a:cubicBezTo>
                    <a:lnTo>
                      <a:pt x="557755" y="423234"/>
                    </a:lnTo>
                    <a:cubicBezTo>
                      <a:pt x="551764" y="423234"/>
                      <a:pt x="544850" y="428680"/>
                      <a:pt x="542546" y="435045"/>
                    </a:cubicBezTo>
                    <a:cubicBezTo>
                      <a:pt x="540472" y="440951"/>
                      <a:pt x="538014" y="446857"/>
                      <a:pt x="535249" y="452532"/>
                    </a:cubicBezTo>
                    <a:cubicBezTo>
                      <a:pt x="532330" y="458591"/>
                      <a:pt x="533405" y="467258"/>
                      <a:pt x="537630" y="471476"/>
                    </a:cubicBezTo>
                    <a:lnTo>
                      <a:pt x="553300" y="487199"/>
                    </a:lnTo>
                    <a:cubicBezTo>
                      <a:pt x="564284" y="498166"/>
                      <a:pt x="564284" y="516036"/>
                      <a:pt x="553300" y="527004"/>
                    </a:cubicBezTo>
                    <a:lnTo>
                      <a:pt x="527798" y="552467"/>
                    </a:lnTo>
                    <a:cubicBezTo>
                      <a:pt x="522498" y="557759"/>
                      <a:pt x="515431" y="560750"/>
                      <a:pt x="507826" y="560750"/>
                    </a:cubicBezTo>
                    <a:cubicBezTo>
                      <a:pt x="500298" y="560750"/>
                      <a:pt x="493232" y="557759"/>
                      <a:pt x="487931" y="552467"/>
                    </a:cubicBezTo>
                    <a:lnTo>
                      <a:pt x="472261" y="536821"/>
                    </a:lnTo>
                    <a:cubicBezTo>
                      <a:pt x="469727" y="534290"/>
                      <a:pt x="465502" y="532756"/>
                      <a:pt x="460970" y="532756"/>
                    </a:cubicBezTo>
                    <a:cubicBezTo>
                      <a:pt x="458205" y="532756"/>
                      <a:pt x="455439" y="533369"/>
                      <a:pt x="453212" y="534443"/>
                    </a:cubicBezTo>
                    <a:cubicBezTo>
                      <a:pt x="447527" y="537204"/>
                      <a:pt x="441613" y="539658"/>
                      <a:pt x="435698" y="541729"/>
                    </a:cubicBezTo>
                    <a:cubicBezTo>
                      <a:pt x="429323" y="544030"/>
                      <a:pt x="423869" y="550933"/>
                      <a:pt x="423869" y="556915"/>
                    </a:cubicBezTo>
                    <a:lnTo>
                      <a:pt x="423869" y="578927"/>
                    </a:lnTo>
                    <a:cubicBezTo>
                      <a:pt x="423869" y="594496"/>
                      <a:pt x="411271" y="607074"/>
                      <a:pt x="395678" y="607074"/>
                    </a:cubicBezTo>
                    <a:lnTo>
                      <a:pt x="359653" y="607074"/>
                    </a:lnTo>
                    <a:cubicBezTo>
                      <a:pt x="344060" y="607074"/>
                      <a:pt x="331462" y="594496"/>
                      <a:pt x="331462" y="578927"/>
                    </a:cubicBezTo>
                    <a:lnTo>
                      <a:pt x="331462" y="556915"/>
                    </a:lnTo>
                    <a:cubicBezTo>
                      <a:pt x="331462" y="550933"/>
                      <a:pt x="326008" y="544030"/>
                      <a:pt x="319633" y="541729"/>
                    </a:cubicBezTo>
                    <a:cubicBezTo>
                      <a:pt x="313718" y="539658"/>
                      <a:pt x="307804" y="537204"/>
                      <a:pt x="302119" y="534443"/>
                    </a:cubicBezTo>
                    <a:cubicBezTo>
                      <a:pt x="299892" y="533369"/>
                      <a:pt x="297203" y="532756"/>
                      <a:pt x="294361" y="532756"/>
                    </a:cubicBezTo>
                    <a:cubicBezTo>
                      <a:pt x="289829" y="532756"/>
                      <a:pt x="285681" y="534290"/>
                      <a:pt x="283146" y="536821"/>
                    </a:cubicBezTo>
                    <a:lnTo>
                      <a:pt x="267400" y="552467"/>
                    </a:lnTo>
                    <a:cubicBezTo>
                      <a:pt x="262099" y="557759"/>
                      <a:pt x="255033" y="560750"/>
                      <a:pt x="247505" y="560750"/>
                    </a:cubicBezTo>
                    <a:cubicBezTo>
                      <a:pt x="239977" y="560750"/>
                      <a:pt x="232834" y="557759"/>
                      <a:pt x="227533" y="552467"/>
                    </a:cubicBezTo>
                    <a:lnTo>
                      <a:pt x="202031" y="527004"/>
                    </a:lnTo>
                    <a:cubicBezTo>
                      <a:pt x="191047" y="516036"/>
                      <a:pt x="191047" y="498166"/>
                      <a:pt x="202031" y="487199"/>
                    </a:cubicBezTo>
                    <a:lnTo>
                      <a:pt x="217701" y="471476"/>
                    </a:lnTo>
                    <a:cubicBezTo>
                      <a:pt x="221926" y="467258"/>
                      <a:pt x="223001" y="458591"/>
                      <a:pt x="220082" y="452532"/>
                    </a:cubicBezTo>
                    <a:cubicBezTo>
                      <a:pt x="217317" y="446780"/>
                      <a:pt x="214859" y="440951"/>
                      <a:pt x="212785" y="435045"/>
                    </a:cubicBezTo>
                    <a:cubicBezTo>
                      <a:pt x="210481" y="428603"/>
                      <a:pt x="203568" y="423234"/>
                      <a:pt x="197576" y="423234"/>
                    </a:cubicBezTo>
                    <a:lnTo>
                      <a:pt x="175531" y="423234"/>
                    </a:lnTo>
                    <a:cubicBezTo>
                      <a:pt x="159937" y="423234"/>
                      <a:pt x="147340" y="410579"/>
                      <a:pt x="147340" y="395087"/>
                    </a:cubicBezTo>
                    <a:lnTo>
                      <a:pt x="147340" y="359116"/>
                    </a:lnTo>
                    <a:cubicBezTo>
                      <a:pt x="147340" y="343547"/>
                      <a:pt x="159937" y="330969"/>
                      <a:pt x="175531" y="330969"/>
                    </a:cubicBezTo>
                    <a:lnTo>
                      <a:pt x="197576" y="330969"/>
                    </a:lnTo>
                    <a:cubicBezTo>
                      <a:pt x="203568" y="330969"/>
                      <a:pt x="210481" y="325524"/>
                      <a:pt x="212785" y="319158"/>
                    </a:cubicBezTo>
                    <a:cubicBezTo>
                      <a:pt x="214859" y="313252"/>
                      <a:pt x="217317" y="307347"/>
                      <a:pt x="220082" y="301671"/>
                    </a:cubicBezTo>
                    <a:cubicBezTo>
                      <a:pt x="223001" y="295612"/>
                      <a:pt x="221926" y="286946"/>
                      <a:pt x="217701" y="282727"/>
                    </a:cubicBezTo>
                    <a:lnTo>
                      <a:pt x="202031" y="267005"/>
                    </a:lnTo>
                    <a:cubicBezTo>
                      <a:pt x="196731" y="261713"/>
                      <a:pt x="193735" y="254657"/>
                      <a:pt x="193735" y="247141"/>
                    </a:cubicBezTo>
                    <a:cubicBezTo>
                      <a:pt x="193735" y="239624"/>
                      <a:pt x="196731" y="232492"/>
                      <a:pt x="202031" y="227200"/>
                    </a:cubicBezTo>
                    <a:lnTo>
                      <a:pt x="227533" y="201737"/>
                    </a:lnTo>
                    <a:cubicBezTo>
                      <a:pt x="232834" y="196445"/>
                      <a:pt x="239977" y="193530"/>
                      <a:pt x="247505" y="193530"/>
                    </a:cubicBezTo>
                    <a:cubicBezTo>
                      <a:pt x="255033" y="193530"/>
                      <a:pt x="262099" y="196445"/>
                      <a:pt x="267400" y="201737"/>
                    </a:cubicBezTo>
                    <a:lnTo>
                      <a:pt x="283070" y="217383"/>
                    </a:lnTo>
                    <a:cubicBezTo>
                      <a:pt x="285604" y="219913"/>
                      <a:pt x="289829" y="221447"/>
                      <a:pt x="294361" y="221447"/>
                    </a:cubicBezTo>
                    <a:cubicBezTo>
                      <a:pt x="297126" y="221447"/>
                      <a:pt x="299892" y="220834"/>
                      <a:pt x="302119" y="219760"/>
                    </a:cubicBezTo>
                    <a:cubicBezTo>
                      <a:pt x="307804" y="216999"/>
                      <a:pt x="313718" y="214545"/>
                      <a:pt x="319633" y="212474"/>
                    </a:cubicBezTo>
                    <a:cubicBezTo>
                      <a:pt x="326008" y="210173"/>
                      <a:pt x="331462" y="203270"/>
                      <a:pt x="331462" y="197288"/>
                    </a:cubicBezTo>
                    <a:lnTo>
                      <a:pt x="331462" y="175277"/>
                    </a:lnTo>
                    <a:cubicBezTo>
                      <a:pt x="331462" y="159707"/>
                      <a:pt x="344060" y="147129"/>
                      <a:pt x="359653" y="147129"/>
                    </a:cubicBezTo>
                    <a:close/>
                    <a:moveTo>
                      <a:pt x="119929" y="83135"/>
                    </a:moveTo>
                    <a:cubicBezTo>
                      <a:pt x="99723" y="83135"/>
                      <a:pt x="83282" y="99547"/>
                      <a:pt x="83282" y="119717"/>
                    </a:cubicBezTo>
                    <a:cubicBezTo>
                      <a:pt x="83282" y="139888"/>
                      <a:pt x="99723" y="156223"/>
                      <a:pt x="119929" y="156223"/>
                    </a:cubicBezTo>
                    <a:cubicBezTo>
                      <a:pt x="140135" y="156223"/>
                      <a:pt x="156499" y="139888"/>
                      <a:pt x="156499" y="119717"/>
                    </a:cubicBezTo>
                    <a:cubicBezTo>
                      <a:pt x="156499" y="99547"/>
                      <a:pt x="140135" y="83135"/>
                      <a:pt x="119929" y="83135"/>
                    </a:cubicBezTo>
                    <a:close/>
                    <a:moveTo>
                      <a:pt x="110863" y="0"/>
                    </a:moveTo>
                    <a:lnTo>
                      <a:pt x="128918" y="0"/>
                    </a:lnTo>
                    <a:cubicBezTo>
                      <a:pt x="139290" y="0"/>
                      <a:pt x="147741" y="8436"/>
                      <a:pt x="147741" y="18790"/>
                    </a:cubicBezTo>
                    <a:lnTo>
                      <a:pt x="147741" y="29834"/>
                    </a:lnTo>
                    <a:cubicBezTo>
                      <a:pt x="147741" y="30677"/>
                      <a:pt x="148970" y="32441"/>
                      <a:pt x="150507" y="32978"/>
                    </a:cubicBezTo>
                    <a:cubicBezTo>
                      <a:pt x="153580" y="34052"/>
                      <a:pt x="156730" y="35355"/>
                      <a:pt x="159726" y="36813"/>
                    </a:cubicBezTo>
                    <a:cubicBezTo>
                      <a:pt x="160187" y="37043"/>
                      <a:pt x="160878" y="37196"/>
                      <a:pt x="161570" y="37196"/>
                    </a:cubicBezTo>
                    <a:cubicBezTo>
                      <a:pt x="162799" y="37196"/>
                      <a:pt x="163644" y="36813"/>
                      <a:pt x="163875" y="36583"/>
                    </a:cubicBezTo>
                    <a:lnTo>
                      <a:pt x="171711" y="28683"/>
                    </a:lnTo>
                    <a:cubicBezTo>
                      <a:pt x="175245" y="25155"/>
                      <a:pt x="180009" y="23238"/>
                      <a:pt x="185002" y="23238"/>
                    </a:cubicBezTo>
                    <a:cubicBezTo>
                      <a:pt x="189996" y="23238"/>
                      <a:pt x="194760" y="25155"/>
                      <a:pt x="198294" y="28683"/>
                    </a:cubicBezTo>
                    <a:lnTo>
                      <a:pt x="211047" y="41414"/>
                    </a:lnTo>
                    <a:cubicBezTo>
                      <a:pt x="218346" y="48777"/>
                      <a:pt x="218346" y="60664"/>
                      <a:pt x="211047" y="67950"/>
                    </a:cubicBezTo>
                    <a:lnTo>
                      <a:pt x="203211" y="75849"/>
                    </a:lnTo>
                    <a:cubicBezTo>
                      <a:pt x="202596" y="76386"/>
                      <a:pt x="202212" y="78533"/>
                      <a:pt x="202903" y="79914"/>
                    </a:cubicBezTo>
                    <a:cubicBezTo>
                      <a:pt x="204363" y="82905"/>
                      <a:pt x="205669" y="86049"/>
                      <a:pt x="206822" y="89117"/>
                    </a:cubicBezTo>
                    <a:cubicBezTo>
                      <a:pt x="207359" y="90651"/>
                      <a:pt x="209127" y="91878"/>
                      <a:pt x="209972" y="91878"/>
                    </a:cubicBezTo>
                    <a:lnTo>
                      <a:pt x="220958" y="91878"/>
                    </a:lnTo>
                    <a:cubicBezTo>
                      <a:pt x="231330" y="91878"/>
                      <a:pt x="239781" y="100314"/>
                      <a:pt x="239781" y="110668"/>
                    </a:cubicBezTo>
                    <a:lnTo>
                      <a:pt x="239781" y="128691"/>
                    </a:lnTo>
                    <a:cubicBezTo>
                      <a:pt x="239781" y="139044"/>
                      <a:pt x="231330" y="147480"/>
                      <a:pt x="220958" y="147480"/>
                    </a:cubicBezTo>
                    <a:lnTo>
                      <a:pt x="209972" y="147480"/>
                    </a:lnTo>
                    <a:cubicBezTo>
                      <a:pt x="209127" y="147480"/>
                      <a:pt x="207359" y="148707"/>
                      <a:pt x="206822" y="150241"/>
                    </a:cubicBezTo>
                    <a:cubicBezTo>
                      <a:pt x="205669" y="153309"/>
                      <a:pt x="204363" y="156453"/>
                      <a:pt x="202903" y="159444"/>
                    </a:cubicBezTo>
                    <a:cubicBezTo>
                      <a:pt x="202212" y="160825"/>
                      <a:pt x="202596" y="162972"/>
                      <a:pt x="203211" y="163586"/>
                    </a:cubicBezTo>
                    <a:lnTo>
                      <a:pt x="211047" y="171408"/>
                    </a:lnTo>
                    <a:cubicBezTo>
                      <a:pt x="218346" y="178694"/>
                      <a:pt x="218346" y="190658"/>
                      <a:pt x="211047" y="197944"/>
                    </a:cubicBezTo>
                    <a:lnTo>
                      <a:pt x="198294" y="210675"/>
                    </a:lnTo>
                    <a:cubicBezTo>
                      <a:pt x="194760" y="214203"/>
                      <a:pt x="189996" y="216197"/>
                      <a:pt x="185002" y="216197"/>
                    </a:cubicBezTo>
                    <a:cubicBezTo>
                      <a:pt x="180009" y="216197"/>
                      <a:pt x="175245" y="214203"/>
                      <a:pt x="171711" y="210675"/>
                    </a:cubicBezTo>
                    <a:lnTo>
                      <a:pt x="163875" y="202852"/>
                    </a:lnTo>
                    <a:cubicBezTo>
                      <a:pt x="163644" y="202622"/>
                      <a:pt x="162799" y="202239"/>
                      <a:pt x="161570" y="202239"/>
                    </a:cubicBezTo>
                    <a:cubicBezTo>
                      <a:pt x="160878" y="202239"/>
                      <a:pt x="160187" y="202316"/>
                      <a:pt x="159726" y="202546"/>
                    </a:cubicBezTo>
                    <a:cubicBezTo>
                      <a:pt x="156730" y="204003"/>
                      <a:pt x="153580" y="205307"/>
                      <a:pt x="150507" y="206457"/>
                    </a:cubicBezTo>
                    <a:cubicBezTo>
                      <a:pt x="148970" y="206994"/>
                      <a:pt x="147741" y="208758"/>
                      <a:pt x="147741" y="209601"/>
                    </a:cubicBezTo>
                    <a:lnTo>
                      <a:pt x="147741" y="220568"/>
                    </a:lnTo>
                    <a:cubicBezTo>
                      <a:pt x="147741" y="230922"/>
                      <a:pt x="139290" y="239358"/>
                      <a:pt x="128918" y="239358"/>
                    </a:cubicBezTo>
                    <a:lnTo>
                      <a:pt x="110863" y="239358"/>
                    </a:lnTo>
                    <a:cubicBezTo>
                      <a:pt x="100491" y="239358"/>
                      <a:pt x="92117" y="230922"/>
                      <a:pt x="92117" y="220568"/>
                    </a:cubicBezTo>
                    <a:lnTo>
                      <a:pt x="92117" y="209601"/>
                    </a:lnTo>
                    <a:cubicBezTo>
                      <a:pt x="92117" y="208758"/>
                      <a:pt x="90811" y="206917"/>
                      <a:pt x="89274" y="206457"/>
                    </a:cubicBezTo>
                    <a:cubicBezTo>
                      <a:pt x="86201" y="205307"/>
                      <a:pt x="83051" y="204003"/>
                      <a:pt x="80055" y="202546"/>
                    </a:cubicBezTo>
                    <a:cubicBezTo>
                      <a:pt x="79594" y="202316"/>
                      <a:pt x="78903" y="202239"/>
                      <a:pt x="78211" y="202239"/>
                    </a:cubicBezTo>
                    <a:cubicBezTo>
                      <a:pt x="77059" y="202239"/>
                      <a:pt x="76214" y="202622"/>
                      <a:pt x="75983" y="202852"/>
                    </a:cubicBezTo>
                    <a:lnTo>
                      <a:pt x="68070" y="210675"/>
                    </a:lnTo>
                    <a:cubicBezTo>
                      <a:pt x="64536" y="214203"/>
                      <a:pt x="59849" y="216197"/>
                      <a:pt x="54779" y="216197"/>
                    </a:cubicBezTo>
                    <a:cubicBezTo>
                      <a:pt x="49785" y="216197"/>
                      <a:pt x="45021" y="214203"/>
                      <a:pt x="41487" y="210675"/>
                    </a:cubicBezTo>
                    <a:lnTo>
                      <a:pt x="28734" y="197944"/>
                    </a:lnTo>
                    <a:cubicBezTo>
                      <a:pt x="25200" y="194416"/>
                      <a:pt x="23279" y="189661"/>
                      <a:pt x="23279" y="184676"/>
                    </a:cubicBezTo>
                    <a:cubicBezTo>
                      <a:pt x="23279" y="179691"/>
                      <a:pt x="25200" y="174936"/>
                      <a:pt x="28734" y="171408"/>
                    </a:cubicBezTo>
                    <a:lnTo>
                      <a:pt x="36570" y="163586"/>
                    </a:lnTo>
                    <a:cubicBezTo>
                      <a:pt x="37185" y="162972"/>
                      <a:pt x="37569" y="160825"/>
                      <a:pt x="36878" y="159444"/>
                    </a:cubicBezTo>
                    <a:cubicBezTo>
                      <a:pt x="35418" y="156453"/>
                      <a:pt x="34112" y="153386"/>
                      <a:pt x="33036" y="150241"/>
                    </a:cubicBezTo>
                    <a:cubicBezTo>
                      <a:pt x="32498" y="148707"/>
                      <a:pt x="30654" y="147480"/>
                      <a:pt x="29886" y="147480"/>
                    </a:cubicBezTo>
                    <a:lnTo>
                      <a:pt x="18823" y="147480"/>
                    </a:lnTo>
                    <a:cubicBezTo>
                      <a:pt x="8451" y="147480"/>
                      <a:pt x="0" y="139044"/>
                      <a:pt x="0" y="128691"/>
                    </a:cubicBezTo>
                    <a:lnTo>
                      <a:pt x="0" y="110668"/>
                    </a:lnTo>
                    <a:cubicBezTo>
                      <a:pt x="0" y="100314"/>
                      <a:pt x="8451" y="91955"/>
                      <a:pt x="18823" y="91955"/>
                    </a:cubicBezTo>
                    <a:lnTo>
                      <a:pt x="29886" y="91955"/>
                    </a:lnTo>
                    <a:cubicBezTo>
                      <a:pt x="30654" y="91955"/>
                      <a:pt x="32498" y="90651"/>
                      <a:pt x="33036" y="89194"/>
                    </a:cubicBezTo>
                    <a:cubicBezTo>
                      <a:pt x="34112" y="86049"/>
                      <a:pt x="35418" y="82905"/>
                      <a:pt x="36878" y="79914"/>
                    </a:cubicBezTo>
                    <a:cubicBezTo>
                      <a:pt x="37569" y="78533"/>
                      <a:pt x="37185" y="76386"/>
                      <a:pt x="36570" y="75849"/>
                    </a:cubicBezTo>
                    <a:lnTo>
                      <a:pt x="28734" y="67950"/>
                    </a:lnTo>
                    <a:cubicBezTo>
                      <a:pt x="21435" y="60664"/>
                      <a:pt x="21435" y="48777"/>
                      <a:pt x="28734" y="41414"/>
                    </a:cubicBezTo>
                    <a:lnTo>
                      <a:pt x="41487" y="28683"/>
                    </a:lnTo>
                    <a:cubicBezTo>
                      <a:pt x="45021" y="25155"/>
                      <a:pt x="49785" y="23238"/>
                      <a:pt x="54779" y="23238"/>
                    </a:cubicBezTo>
                    <a:cubicBezTo>
                      <a:pt x="59849" y="23238"/>
                      <a:pt x="64536" y="25155"/>
                      <a:pt x="68070" y="28683"/>
                    </a:cubicBezTo>
                    <a:lnTo>
                      <a:pt x="75983" y="36583"/>
                    </a:lnTo>
                    <a:cubicBezTo>
                      <a:pt x="76214" y="36813"/>
                      <a:pt x="77059" y="37196"/>
                      <a:pt x="78211" y="37196"/>
                    </a:cubicBezTo>
                    <a:cubicBezTo>
                      <a:pt x="78903" y="37196"/>
                      <a:pt x="79594" y="37043"/>
                      <a:pt x="80055" y="36813"/>
                    </a:cubicBezTo>
                    <a:cubicBezTo>
                      <a:pt x="83051" y="35355"/>
                      <a:pt x="86201" y="34052"/>
                      <a:pt x="89351" y="32978"/>
                    </a:cubicBezTo>
                    <a:cubicBezTo>
                      <a:pt x="90811" y="32441"/>
                      <a:pt x="92117" y="30677"/>
                      <a:pt x="92117" y="29834"/>
                    </a:cubicBezTo>
                    <a:lnTo>
                      <a:pt x="92117" y="18790"/>
                    </a:lnTo>
                    <a:cubicBezTo>
                      <a:pt x="92117" y="8436"/>
                      <a:pt x="100491" y="0"/>
                      <a:pt x="110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1" name="PA-直接连接符 9">
              <a:extLst>
                <a:ext uri="{FF2B5EF4-FFF2-40B4-BE49-F238E27FC236}">
                  <a16:creationId xmlns:a16="http://schemas.microsoft.com/office/drawing/2014/main" id="{D6A6D995-3F3E-61E3-27D0-F77C92DE5339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V="1">
              <a:off x="7104207" y="2558452"/>
              <a:ext cx="44146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F2D0B6-060A-C725-C387-435B33C11ECE}"/>
              </a:ext>
            </a:extLst>
          </p:cNvPr>
          <p:cNvSpPr txBox="1"/>
          <p:nvPr/>
        </p:nvSpPr>
        <p:spPr>
          <a:xfrm>
            <a:off x="888747" y="-13276"/>
            <a:ext cx="6096000" cy="208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Баяндаманың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Бұл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баяндаманың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мақсаты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педагогтердің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құқықтарын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қорғаудың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олардың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кәсіби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шеберлігін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үздіксіз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жетілдірудің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маңыздылығын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айқындау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Мұғалім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қоғамның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рухани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тірегі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білімнің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қайнар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көзі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F32F6-AAEE-2E06-40E6-1B08992BAE8E}"/>
              </a:ext>
            </a:extLst>
          </p:cNvPr>
          <p:cNvSpPr txBox="1"/>
          <p:nvPr/>
        </p:nvSpPr>
        <p:spPr>
          <a:xfrm>
            <a:off x="7677150" y="493379"/>
            <a:ext cx="4514850" cy="568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Баяндаманың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міндеттері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Педагогтердің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құқықтарын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қорғаудың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құқықтық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негіздерін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мұғалімнің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реттейтін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заңнамалар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нормативтік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құжаттарды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Мұғалімдердің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мәртебесін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көтеру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жолдарын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асырудағы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тәжірибелік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қадамдарды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шеберлікті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үздіксіз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жетілдірудің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заманауи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талаптарына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әдіс-тәсілдерді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9AE76-4C96-29A3-6D2F-8A89CC6172DD}"/>
              </a:ext>
            </a:extLst>
          </p:cNvPr>
          <p:cNvSpPr txBox="1"/>
          <p:nvPr/>
        </p:nvSpPr>
        <p:spPr>
          <a:xfrm>
            <a:off x="553063" y="2732665"/>
            <a:ext cx="3546105" cy="362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800"/>
              </a:spcAft>
              <a:buNone/>
            </a:pPr>
            <a:r>
              <a:rPr lang="kk-KZ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Жаңашылдығы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Бұл баяндаманың жаңашылдығы – педагогтердің құқықтарын қорғау мәселесін тек заңнамалық тұрғыда ғана емес, сонымен бірге мұғалімнің кәсіби дамуына тікелей әсер ететін жаңа тәсілдермен байланыстыра қарастыруында.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3138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19824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2790051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29051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184696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24124" y="2510268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2817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1641703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800A-9B7C-4BA4-EE37-595DF0669064}"/>
              </a:ext>
            </a:extLst>
          </p:cNvPr>
          <p:cNvSpPr txBox="1"/>
          <p:nvPr/>
        </p:nvSpPr>
        <p:spPr>
          <a:xfrm>
            <a:off x="596849" y="66603"/>
            <a:ext cx="8575726" cy="218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Фактілер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2024-2025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мыңнан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астам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етуде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жүйесінің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тірегі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қабылданған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мәртебесі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мұғалімнің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құқығын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қорғауға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бағытталды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аясында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педагогтердің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ар-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намысына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тиюге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тыйым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салынды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міндеттер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жүктеуге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берілмейді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C9893-3216-D19B-F8D0-547AC8AFEC34}"/>
              </a:ext>
            </a:extLst>
          </p:cNvPr>
          <p:cNvSpPr txBox="1"/>
          <p:nvPr/>
        </p:nvSpPr>
        <p:spPr>
          <a:xfrm>
            <a:off x="2723776" y="5019374"/>
            <a:ext cx="94044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тәжірибе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OECD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ынтымақтастық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зерттеулеріне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сүйенсек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мұғалімдердің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кәсіби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дамуына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тұрақты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инвестиция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елдерде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оқушылардың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сапасы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15–20%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жоғарылаған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Қазақстандағы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мәлімет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2022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республика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мыңнан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астам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мұғалім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форматтағы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ұлттық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біліктілік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тапсырып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деңгейін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растады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кәсіби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дамуға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жауапкершіліктің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артқанын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көрсетеді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Мектепке дейінгі білім беруде жаңа инновациялық технологияларды пайдалану  тиімділігі - Ескелді елі">
            <a:extLst>
              <a:ext uri="{FF2B5EF4-FFF2-40B4-BE49-F238E27FC236}">
                <a16:creationId xmlns:a16="http://schemas.microsoft.com/office/drawing/2014/main" id="{644B8F70-E1EC-3A34-985C-4CCF65B9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5" y="3391346"/>
            <a:ext cx="2857500" cy="2716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25 жылғы 22 қаңтар күні Білім беруді дамытудың инновациялық орталығы  бастауыш сынып мұғалімдеріне арналған «Заманауи технологиялар білім сапасын  арттыру құралы» тақырыбында семинар-практикум өткізді. Қатысушылар  инновациялық педагогикалық ...">
            <a:extLst>
              <a:ext uri="{FF2B5EF4-FFF2-40B4-BE49-F238E27FC236}">
                <a16:creationId xmlns:a16="http://schemas.microsoft.com/office/drawing/2014/main" id="{6B8F2902-D84E-9CDB-F13D-45031940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94" y="762014"/>
            <a:ext cx="2410956" cy="2919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1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2042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1BAFF39-B922-2878-5D24-47D1E50DF21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22470" y="0"/>
            <a:ext cx="2338366" cy="6507726"/>
            <a:chOff x="8514181" y="1439463"/>
            <a:chExt cx="3004721" cy="4694638"/>
          </a:xfrm>
        </p:grpSpPr>
        <p:sp>
          <p:nvSpPr>
            <p:cNvPr id="5" name="PA-iṡḷîde">
              <a:extLst>
                <a:ext uri="{FF2B5EF4-FFF2-40B4-BE49-F238E27FC236}">
                  <a16:creationId xmlns:a16="http://schemas.microsoft.com/office/drawing/2014/main" id="{347422B1-7F42-98C2-5118-946F5BC2C10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400000" flipH="1">
              <a:off x="8578972" y="1439463"/>
              <a:ext cx="2223992" cy="18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8539" y="0"/>
                  </a:moveTo>
                  <a:cubicBezTo>
                    <a:pt x="7743" y="0"/>
                    <a:pt x="7352" y="-4"/>
                    <a:pt x="6929" y="158"/>
                  </a:cubicBezTo>
                  <a:cubicBezTo>
                    <a:pt x="6467" y="362"/>
                    <a:pt x="6097" y="808"/>
                    <a:pt x="5929" y="1367"/>
                  </a:cubicBezTo>
                  <a:cubicBezTo>
                    <a:pt x="5795" y="1879"/>
                    <a:pt x="5799" y="2348"/>
                    <a:pt x="5799" y="3296"/>
                  </a:cubicBezTo>
                  <a:lnTo>
                    <a:pt x="5799" y="12533"/>
                  </a:lnTo>
                  <a:cubicBezTo>
                    <a:pt x="5799" y="12654"/>
                    <a:pt x="5813" y="12673"/>
                    <a:pt x="5813" y="12779"/>
                  </a:cubicBezTo>
                  <a:cubicBezTo>
                    <a:pt x="4771" y="13411"/>
                    <a:pt x="3784" y="14199"/>
                    <a:pt x="2914" y="15250"/>
                  </a:cubicBezTo>
                  <a:cubicBezTo>
                    <a:pt x="1414" y="17064"/>
                    <a:pt x="467" y="19274"/>
                    <a:pt x="0" y="21596"/>
                  </a:cubicBezTo>
                  <a:lnTo>
                    <a:pt x="21600" y="21596"/>
                  </a:lnTo>
                  <a:cubicBezTo>
                    <a:pt x="21133" y="19274"/>
                    <a:pt x="20186" y="17064"/>
                    <a:pt x="18686" y="15250"/>
                  </a:cubicBezTo>
                  <a:cubicBezTo>
                    <a:pt x="17816" y="14199"/>
                    <a:pt x="16815" y="13411"/>
                    <a:pt x="15772" y="12779"/>
                  </a:cubicBezTo>
                  <a:cubicBezTo>
                    <a:pt x="15773" y="12680"/>
                    <a:pt x="15787" y="12662"/>
                    <a:pt x="15787" y="12551"/>
                  </a:cubicBezTo>
                  <a:lnTo>
                    <a:pt x="15787" y="3313"/>
                  </a:lnTo>
                  <a:cubicBezTo>
                    <a:pt x="15787" y="2351"/>
                    <a:pt x="15790" y="1879"/>
                    <a:pt x="15656" y="1367"/>
                  </a:cubicBezTo>
                  <a:cubicBezTo>
                    <a:pt x="15488" y="808"/>
                    <a:pt x="15119" y="362"/>
                    <a:pt x="14656" y="158"/>
                  </a:cubicBezTo>
                  <a:cubicBezTo>
                    <a:pt x="14233" y="-4"/>
                    <a:pt x="13831" y="0"/>
                    <a:pt x="13047" y="0"/>
                  </a:cubicBezTo>
                  <a:lnTo>
                    <a:pt x="8539" y="0"/>
                  </a:lnTo>
                  <a:close/>
                </a:path>
              </a:pathLst>
            </a:custGeom>
            <a:solidFill>
              <a:srgbClr val="401E6A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PA-îṩļidé">
              <a:extLst>
                <a:ext uri="{FF2B5EF4-FFF2-40B4-BE49-F238E27FC236}">
                  <a16:creationId xmlns:a16="http://schemas.microsoft.com/office/drawing/2014/main" id="{5D1892C1-F2F8-B950-65CD-1151CE3FE4C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400000" flipH="1">
              <a:off x="9269440" y="2151113"/>
              <a:ext cx="1028410" cy="1970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PA-ïś1ídè">
              <a:extLst>
                <a:ext uri="{FF2B5EF4-FFF2-40B4-BE49-F238E27FC236}">
                  <a16:creationId xmlns:a16="http://schemas.microsoft.com/office/drawing/2014/main" id="{ACCA6E5B-9DB2-B2DC-2C39-2BD1111401C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2400000" flipH="1">
              <a:off x="8514181" y="3011395"/>
              <a:ext cx="886612" cy="4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9" extrusionOk="0">
                  <a:moveTo>
                    <a:pt x="0" y="0"/>
                  </a:moveTo>
                  <a:cubicBezTo>
                    <a:pt x="0" y="5036"/>
                    <a:pt x="1055" y="10072"/>
                    <a:pt x="3164" y="13915"/>
                  </a:cubicBezTo>
                  <a:cubicBezTo>
                    <a:pt x="7381" y="21600"/>
                    <a:pt x="14219" y="21600"/>
                    <a:pt x="18436" y="13915"/>
                  </a:cubicBezTo>
                  <a:cubicBezTo>
                    <a:pt x="20545" y="10072"/>
                    <a:pt x="21600" y="5036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8" name="PA-îṧľïḓe">
              <a:extLst>
                <a:ext uri="{FF2B5EF4-FFF2-40B4-BE49-F238E27FC236}">
                  <a16:creationId xmlns:a16="http://schemas.microsoft.com/office/drawing/2014/main" id="{03433267-FE81-0C10-4D66-A456D234A2A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228343" y="2077246"/>
              <a:ext cx="1290559" cy="405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178" y="1"/>
                  </a:moveTo>
                  <a:cubicBezTo>
                    <a:pt x="2059" y="-1"/>
                    <a:pt x="1940" y="0"/>
                    <a:pt x="1821" y="6"/>
                  </a:cubicBezTo>
                  <a:cubicBezTo>
                    <a:pt x="1424" y="26"/>
                    <a:pt x="1061" y="91"/>
                    <a:pt x="800" y="188"/>
                  </a:cubicBezTo>
                  <a:cubicBezTo>
                    <a:pt x="502" y="300"/>
                    <a:pt x="376" y="441"/>
                    <a:pt x="413" y="577"/>
                  </a:cubicBezTo>
                  <a:cubicBezTo>
                    <a:pt x="449" y="713"/>
                    <a:pt x="650" y="844"/>
                    <a:pt x="1004" y="939"/>
                  </a:cubicBezTo>
                  <a:cubicBezTo>
                    <a:pt x="5022" y="2011"/>
                    <a:pt x="9040" y="3084"/>
                    <a:pt x="13059" y="4156"/>
                  </a:cubicBezTo>
                  <a:cubicBezTo>
                    <a:pt x="13304" y="4222"/>
                    <a:pt x="13549" y="4287"/>
                    <a:pt x="13795" y="4353"/>
                  </a:cubicBezTo>
                  <a:cubicBezTo>
                    <a:pt x="14196" y="4461"/>
                    <a:pt x="14433" y="4619"/>
                    <a:pt x="14445" y="4787"/>
                  </a:cubicBezTo>
                  <a:cubicBezTo>
                    <a:pt x="14446" y="4796"/>
                    <a:pt x="14446" y="4805"/>
                    <a:pt x="14445" y="4814"/>
                  </a:cubicBezTo>
                  <a:cubicBezTo>
                    <a:pt x="14445" y="4866"/>
                    <a:pt x="14445" y="4917"/>
                    <a:pt x="14445" y="4968"/>
                  </a:cubicBezTo>
                  <a:cubicBezTo>
                    <a:pt x="14445" y="5020"/>
                    <a:pt x="14445" y="5071"/>
                    <a:pt x="14445" y="5122"/>
                  </a:cubicBezTo>
                  <a:cubicBezTo>
                    <a:pt x="14445" y="9950"/>
                    <a:pt x="14445" y="14778"/>
                    <a:pt x="14445" y="19606"/>
                  </a:cubicBezTo>
                  <a:lnTo>
                    <a:pt x="3135" y="19606"/>
                  </a:lnTo>
                  <a:cubicBezTo>
                    <a:pt x="3135" y="19606"/>
                    <a:pt x="2800" y="19605"/>
                    <a:pt x="2446" y="19615"/>
                  </a:cubicBezTo>
                  <a:cubicBezTo>
                    <a:pt x="1175" y="19660"/>
                    <a:pt x="174" y="19981"/>
                    <a:pt x="34" y="20385"/>
                  </a:cubicBezTo>
                  <a:cubicBezTo>
                    <a:pt x="0" y="20498"/>
                    <a:pt x="0" y="20602"/>
                    <a:pt x="0" y="20602"/>
                  </a:cubicBezTo>
                  <a:cubicBezTo>
                    <a:pt x="0" y="20602"/>
                    <a:pt x="0" y="20707"/>
                    <a:pt x="34" y="20820"/>
                  </a:cubicBezTo>
                  <a:cubicBezTo>
                    <a:pt x="174" y="21224"/>
                    <a:pt x="1175" y="21544"/>
                    <a:pt x="2446" y="21588"/>
                  </a:cubicBezTo>
                  <a:cubicBezTo>
                    <a:pt x="2800" y="21599"/>
                    <a:pt x="3135" y="21599"/>
                    <a:pt x="3135" y="21599"/>
                  </a:cubicBezTo>
                  <a:lnTo>
                    <a:pt x="21600" y="21599"/>
                  </a:lnTo>
                  <a:lnTo>
                    <a:pt x="21600" y="19606"/>
                  </a:lnTo>
                  <a:lnTo>
                    <a:pt x="17797" y="19606"/>
                  </a:lnTo>
                  <a:lnTo>
                    <a:pt x="17797" y="4500"/>
                  </a:lnTo>
                  <a:cubicBezTo>
                    <a:pt x="17813" y="4404"/>
                    <a:pt x="17786" y="4309"/>
                    <a:pt x="17721" y="4216"/>
                  </a:cubicBezTo>
                  <a:cubicBezTo>
                    <a:pt x="17676" y="4153"/>
                    <a:pt x="17614" y="4090"/>
                    <a:pt x="17517" y="4033"/>
                  </a:cubicBezTo>
                  <a:cubicBezTo>
                    <a:pt x="17392" y="3961"/>
                    <a:pt x="17214" y="3901"/>
                    <a:pt x="17032" y="3842"/>
                  </a:cubicBezTo>
                  <a:cubicBezTo>
                    <a:pt x="16818" y="3774"/>
                    <a:pt x="16597" y="3709"/>
                    <a:pt x="16364" y="3648"/>
                  </a:cubicBezTo>
                  <a:cubicBezTo>
                    <a:pt x="16188" y="3601"/>
                    <a:pt x="16013" y="3553"/>
                    <a:pt x="15836" y="3506"/>
                  </a:cubicBezTo>
                  <a:cubicBezTo>
                    <a:pt x="11612" y="2377"/>
                    <a:pt x="7385" y="1250"/>
                    <a:pt x="3160" y="121"/>
                  </a:cubicBezTo>
                  <a:cubicBezTo>
                    <a:pt x="2878" y="49"/>
                    <a:pt x="2535" y="7"/>
                    <a:pt x="2178" y="1"/>
                  </a:cubicBezTo>
                  <a:close/>
                </a:path>
              </a:pathLst>
            </a:custGeom>
            <a:solidFill>
              <a:srgbClr val="401E6A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68AF45-5700-843C-DC0A-228DF75F06A7}"/>
              </a:ext>
            </a:extLst>
          </p:cNvPr>
          <p:cNvSpPr txBox="1"/>
          <p:nvPr/>
        </p:nvSpPr>
        <p:spPr>
          <a:xfrm>
            <a:off x="600075" y="72117"/>
            <a:ext cx="6096000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Мысалдар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9DA69-A511-DABE-5A2A-FA97D65DA216}"/>
              </a:ext>
            </a:extLst>
          </p:cNvPr>
          <p:cNvSpPr txBox="1"/>
          <p:nvPr/>
        </p:nvSpPr>
        <p:spPr>
          <a:xfrm>
            <a:off x="3648075" y="2245766"/>
            <a:ext cx="6096000" cy="399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ауылдық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мектепте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арнайы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ru-RU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пайыздық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үстемақы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ауылдағы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сапасын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арттыруға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Мұғалімдердің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дамуына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Centre», «NIS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сияқты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педагогтерге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әдістемелерді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меңгеруге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жасайды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Қазақстан Республикасы Оқу-ағарту министрлігі Министерство просвеще">
            <a:extLst>
              <a:ext uri="{FF2B5EF4-FFF2-40B4-BE49-F238E27FC236}">
                <a16:creationId xmlns:a16="http://schemas.microsoft.com/office/drawing/2014/main" id="{DA6FB18E-3E0F-4C93-2E24-82A054E4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3" y="2553226"/>
            <a:ext cx="2524125" cy="30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D3EE2-E17F-E9DF-6AC9-3CAA9102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Кесте</a:t>
            </a:r>
            <a:r>
              <a:rPr lang="ru-RU" dirty="0"/>
              <a:t> – Педагог </a:t>
            </a:r>
            <a:r>
              <a:rPr lang="ru-RU" dirty="0" err="1"/>
              <a:t>мәртебесін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 </a:t>
            </a:r>
            <a:r>
              <a:rPr lang="ru-RU" dirty="0" err="1"/>
              <a:t>шаралары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99D55E-DA98-6B78-4806-5C266118D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497050"/>
              </p:ext>
            </p:extLst>
          </p:nvPr>
        </p:nvGraphicFramePr>
        <p:xfrm>
          <a:off x="1009650" y="1902722"/>
          <a:ext cx="10839450" cy="4955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850">
                  <a:extLst>
                    <a:ext uri="{9D8B030D-6E8A-4147-A177-3AD203B41FA5}">
                      <a16:colId xmlns:a16="http://schemas.microsoft.com/office/drawing/2014/main" val="3142908640"/>
                    </a:ext>
                  </a:extLst>
                </a:gridCol>
                <a:gridCol w="5272450">
                  <a:extLst>
                    <a:ext uri="{9D8B030D-6E8A-4147-A177-3AD203B41FA5}">
                      <a16:colId xmlns:a16="http://schemas.microsoft.com/office/drawing/2014/main" val="4053911324"/>
                    </a:ext>
                  </a:extLst>
                </a:gridCol>
                <a:gridCol w="3613150">
                  <a:extLst>
                    <a:ext uri="{9D8B030D-6E8A-4147-A177-3AD203B41FA5}">
                      <a16:colId xmlns:a16="http://schemas.microsoft.com/office/drawing/2014/main" val="617703106"/>
                    </a:ext>
                  </a:extLst>
                </a:gridCol>
              </a:tblGrid>
              <a:tr h="568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Жыл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Негізгі өзгерістер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Педагогке берілген мүмкіндік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532889"/>
                  </a:ext>
                </a:extLst>
              </a:tr>
              <a:tr h="117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2019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«Педагог мәртебесі туралы» Заң қабылданды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Қосымша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жұмыстардан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босату</a:t>
                      </a:r>
                      <a:r>
                        <a:rPr lang="ru-RU" sz="2000" kern="100" dirty="0">
                          <a:effectLst/>
                        </a:rPr>
                        <a:t>, </a:t>
                      </a:r>
                      <a:r>
                        <a:rPr lang="ru-RU" sz="2000" kern="100" dirty="0" err="1">
                          <a:effectLst/>
                        </a:rPr>
                        <a:t>құқықтық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қорғау</a:t>
                      </a:r>
                      <a:endParaRPr lang="ru-RU" sz="20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561000"/>
                  </a:ext>
                </a:extLst>
              </a:tr>
              <a:tr h="117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</a:rPr>
                        <a:t>2020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Жалақы өсімі басталды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25%-дан 50%-ға дейін кезең-кезеңмен артты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096924"/>
                  </a:ext>
                </a:extLst>
              </a:tr>
              <a:tr h="568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2021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Біліктілік арттыру жүйесі күшейтілді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Жаңа курстар, онлайн оқу мүмкіндігі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554885"/>
                  </a:ext>
                </a:extLst>
              </a:tr>
              <a:tr h="568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2022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</a:rPr>
                        <a:t>Әлеуметтік қолдау шаралары кеңейді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Тұрғын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үйге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жеңілдік</a:t>
                      </a:r>
                      <a:r>
                        <a:rPr lang="ru-RU" sz="2000" kern="100" dirty="0">
                          <a:effectLst/>
                        </a:rPr>
                        <a:t>, </a:t>
                      </a:r>
                      <a:r>
                        <a:rPr lang="ru-RU" sz="2000" kern="100" dirty="0" err="1">
                          <a:effectLst/>
                        </a:rPr>
                        <a:t>ауылдық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үстемақы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102698"/>
                  </a:ext>
                </a:extLst>
              </a:tr>
              <a:tr h="568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</a:rPr>
                        <a:t>2023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Жалақы</a:t>
                      </a:r>
                      <a:r>
                        <a:rPr lang="ru-RU" sz="2000" kern="100" dirty="0">
                          <a:effectLst/>
                        </a:rPr>
                        <a:t> 2 </a:t>
                      </a:r>
                      <a:r>
                        <a:rPr lang="ru-RU" sz="2000" kern="100" dirty="0" err="1">
                          <a:effectLst/>
                        </a:rPr>
                        <a:t>есеге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жуық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өсті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Қоғамдағы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әлеуметтік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бедел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нығайды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81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12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9FCFB-9CF7-6C80-50C3-C2942BA0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700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Қорытынды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D8EA5-0FC3-935C-1A55-2108EED4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825" y="1844675"/>
            <a:ext cx="9886950" cy="51943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Қорыта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, </a:t>
            </a:r>
            <a:r>
              <a:rPr lang="ru-RU" dirty="0" err="1"/>
              <a:t>педагогтердің</a:t>
            </a:r>
            <a:r>
              <a:rPr lang="ru-RU" dirty="0"/>
              <a:t> </a:t>
            </a:r>
            <a:r>
              <a:rPr lang="ru-RU" dirty="0" err="1"/>
              <a:t>құқықтарын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мен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шеберлігін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жетілдіру</a:t>
            </a:r>
            <a:r>
              <a:rPr lang="ru-RU" dirty="0"/>
              <a:t> –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кепілі</a:t>
            </a:r>
            <a:r>
              <a:rPr lang="ru-RU" dirty="0"/>
              <a:t>. </a:t>
            </a:r>
            <a:r>
              <a:rPr lang="ru-RU" dirty="0" err="1"/>
              <a:t>Құқықтық</a:t>
            </a:r>
            <a:r>
              <a:rPr lang="ru-RU" dirty="0"/>
              <a:t> </a:t>
            </a:r>
            <a:r>
              <a:rPr lang="ru-RU" dirty="0" err="1"/>
              <a:t>тұрғыда</a:t>
            </a:r>
            <a:r>
              <a:rPr lang="ru-RU" dirty="0"/>
              <a:t> </a:t>
            </a:r>
            <a:r>
              <a:rPr lang="ru-RU" dirty="0" err="1"/>
              <a:t>қорғалған</a:t>
            </a:r>
            <a:r>
              <a:rPr lang="ru-RU" dirty="0"/>
              <a:t>,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тұрғыда</a:t>
            </a:r>
            <a:r>
              <a:rPr lang="ru-RU" dirty="0"/>
              <a:t>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мұғалім</a:t>
            </a:r>
            <a:r>
              <a:rPr lang="ru-RU" dirty="0"/>
              <a:t> –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білімнің</a:t>
            </a:r>
            <a:r>
              <a:rPr lang="ru-RU" dirty="0"/>
              <a:t>,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ұрпақтың</a:t>
            </a:r>
            <a:r>
              <a:rPr lang="ru-RU" dirty="0"/>
              <a:t> </a:t>
            </a:r>
            <a:r>
              <a:rPr lang="ru-RU" dirty="0" err="1"/>
              <a:t>болашағының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. </a:t>
            </a:r>
            <a:r>
              <a:rPr lang="ru-RU" dirty="0" err="1"/>
              <a:t>Бүгінде</a:t>
            </a:r>
            <a:r>
              <a:rPr lang="ru-RU" dirty="0"/>
              <a:t> «Педагог </a:t>
            </a:r>
            <a:r>
              <a:rPr lang="ru-RU" dirty="0" err="1"/>
              <a:t>мәртебесі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» </a:t>
            </a:r>
            <a:r>
              <a:rPr lang="ru-RU" dirty="0" err="1"/>
              <a:t>заңның</a:t>
            </a:r>
            <a:r>
              <a:rPr lang="ru-RU" dirty="0"/>
              <a:t> </a:t>
            </a:r>
            <a:r>
              <a:rPr lang="ru-RU" dirty="0" err="1"/>
              <a:t>қабылдануы</a:t>
            </a:r>
            <a:r>
              <a:rPr lang="ru-RU" dirty="0"/>
              <a:t>, </a:t>
            </a:r>
            <a:r>
              <a:rPr lang="ru-RU" dirty="0" err="1"/>
              <a:t>жалақының</a:t>
            </a:r>
            <a:r>
              <a:rPr lang="ru-RU" dirty="0"/>
              <a:t> </a:t>
            </a:r>
            <a:r>
              <a:rPr lang="ru-RU" dirty="0" err="1"/>
              <a:t>өсуі</a:t>
            </a:r>
            <a:r>
              <a:rPr lang="ru-RU" dirty="0"/>
              <a:t>,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дамуға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мүмкіндіктердің</a:t>
            </a:r>
            <a:r>
              <a:rPr lang="ru-RU" dirty="0"/>
              <a:t> </a:t>
            </a:r>
            <a:r>
              <a:rPr lang="ru-RU" dirty="0" err="1"/>
              <a:t>кеңеюі</a:t>
            </a:r>
            <a:r>
              <a:rPr lang="ru-RU" dirty="0"/>
              <a:t> </a:t>
            </a:r>
            <a:r>
              <a:rPr lang="ru-RU" dirty="0" err="1"/>
              <a:t>мұғалімнің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жағдайын</a:t>
            </a:r>
            <a:r>
              <a:rPr lang="ru-RU" dirty="0"/>
              <a:t> </a:t>
            </a:r>
            <a:r>
              <a:rPr lang="ru-RU" dirty="0" err="1"/>
              <a:t>нығайтуға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беделін</a:t>
            </a:r>
            <a:r>
              <a:rPr lang="ru-RU" dirty="0"/>
              <a:t> </a:t>
            </a:r>
            <a:r>
              <a:rPr lang="ru-RU" dirty="0" err="1"/>
              <a:t>көтеруге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үлес</a:t>
            </a:r>
            <a:r>
              <a:rPr lang="ru-RU" dirty="0"/>
              <a:t> </a:t>
            </a:r>
            <a:r>
              <a:rPr lang="ru-RU" dirty="0" err="1"/>
              <a:t>қосып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 </a:t>
            </a:r>
            <a:r>
              <a:rPr lang="ru-RU" dirty="0" err="1"/>
              <a:t>Дегенмен</a:t>
            </a:r>
            <a:r>
              <a:rPr lang="ru-RU" dirty="0"/>
              <a:t>, </a:t>
            </a:r>
            <a:r>
              <a:rPr lang="ru-RU" dirty="0" err="1"/>
              <a:t>практикада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шаралардың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жүйелі</a:t>
            </a:r>
            <a:r>
              <a:rPr lang="ru-RU" dirty="0"/>
              <a:t> </a:t>
            </a:r>
            <a:r>
              <a:rPr lang="ru-RU" dirty="0" err="1"/>
              <a:t>қадамдар</a:t>
            </a:r>
            <a:r>
              <a:rPr lang="ru-RU" dirty="0"/>
              <a:t> </a:t>
            </a:r>
            <a:r>
              <a:rPr lang="ru-RU" dirty="0" err="1"/>
              <a:t>жасауымыз</a:t>
            </a:r>
            <a:r>
              <a:rPr lang="ru-RU" dirty="0"/>
              <a:t> </a:t>
            </a:r>
            <a:r>
              <a:rPr lang="ru-RU"/>
              <a:t>қажет.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336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511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华文新魏</vt:lpstr>
      <vt:lpstr>Arial</vt:lpstr>
      <vt:lpstr>Calibri</vt:lpstr>
      <vt:lpstr>Calibri Light</vt:lpstr>
      <vt:lpstr>Symbol</vt:lpstr>
      <vt:lpstr>Times New Roman</vt:lpstr>
      <vt:lpstr>Vladimir Script</vt:lpstr>
      <vt:lpstr>Тема Office</vt:lpstr>
      <vt:lpstr>«Педагогтардың құқықтарын  қорғау және кәсіби шеберлігін үздіксіз жетілдіру»</vt:lpstr>
      <vt:lpstr>Презентация PowerPoint</vt:lpstr>
      <vt:lpstr>Презентация PowerPoint</vt:lpstr>
      <vt:lpstr>Презентация PowerPoint</vt:lpstr>
      <vt:lpstr>Презентация PowerPoint</vt:lpstr>
      <vt:lpstr>Кесте – Педагог мәртебесін арттыру шаралары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5</cp:revision>
  <dcterms:created xsi:type="dcterms:W3CDTF">2021-07-20T13:09:20Z</dcterms:created>
  <dcterms:modified xsi:type="dcterms:W3CDTF">2025-08-26T10:59:09Z</dcterms:modified>
</cp:coreProperties>
</file>